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rtl="1" saveSubsetFonts="1">
  <p:sldMasterIdLst>
    <p:sldMasterId id="2147484058" r:id="rId1"/>
  </p:sldMasterIdLst>
  <p:notesMasterIdLst>
    <p:notesMasterId r:id="rId143"/>
  </p:notesMasterIdLst>
  <p:handoutMasterIdLst>
    <p:handoutMasterId r:id="rId144"/>
  </p:handoutMasterIdLst>
  <p:sldIdLst>
    <p:sldId id="256" r:id="rId2"/>
    <p:sldId id="261" r:id="rId3"/>
    <p:sldId id="472" r:id="rId4"/>
    <p:sldId id="262" r:id="rId5"/>
    <p:sldId id="471" r:id="rId6"/>
    <p:sldId id="263" r:id="rId7"/>
    <p:sldId id="364" r:id="rId8"/>
    <p:sldId id="378" r:id="rId9"/>
    <p:sldId id="437" r:id="rId10"/>
    <p:sldId id="390" r:id="rId11"/>
    <p:sldId id="438" r:id="rId12"/>
    <p:sldId id="439" r:id="rId13"/>
    <p:sldId id="440" r:id="rId14"/>
    <p:sldId id="441" r:id="rId15"/>
    <p:sldId id="380" r:id="rId16"/>
    <p:sldId id="444" r:id="rId17"/>
    <p:sldId id="402" r:id="rId18"/>
    <p:sldId id="383" r:id="rId19"/>
    <p:sldId id="442" r:id="rId20"/>
    <p:sldId id="454" r:id="rId21"/>
    <p:sldId id="388" r:id="rId22"/>
    <p:sldId id="443" r:id="rId23"/>
    <p:sldId id="386" r:id="rId24"/>
    <p:sldId id="445" r:id="rId25"/>
    <p:sldId id="405" r:id="rId26"/>
    <p:sldId id="446" r:id="rId27"/>
    <p:sldId id="387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403" r:id="rId36"/>
    <p:sldId id="372" r:id="rId37"/>
    <p:sldId id="412" r:id="rId38"/>
    <p:sldId id="275" r:id="rId39"/>
    <p:sldId id="374" r:id="rId40"/>
    <p:sldId id="433" r:id="rId41"/>
    <p:sldId id="468" r:id="rId42"/>
    <p:sldId id="469" r:id="rId43"/>
    <p:sldId id="375" r:id="rId44"/>
    <p:sldId id="466" r:id="rId45"/>
    <p:sldId id="467" r:id="rId46"/>
    <p:sldId id="436" r:id="rId47"/>
    <p:sldId id="462" r:id="rId48"/>
    <p:sldId id="464" r:id="rId49"/>
    <p:sldId id="470" r:id="rId50"/>
    <p:sldId id="429" r:id="rId51"/>
    <p:sldId id="435" r:id="rId52"/>
    <p:sldId id="434" r:id="rId53"/>
    <p:sldId id="414" r:id="rId54"/>
    <p:sldId id="416" r:id="rId55"/>
    <p:sldId id="417" r:id="rId56"/>
    <p:sldId id="420" r:id="rId57"/>
    <p:sldId id="419" r:id="rId58"/>
    <p:sldId id="422" r:id="rId59"/>
    <p:sldId id="423" r:id="rId60"/>
    <p:sldId id="418" r:id="rId61"/>
    <p:sldId id="430" r:id="rId62"/>
    <p:sldId id="459" r:id="rId63"/>
    <p:sldId id="460" r:id="rId64"/>
    <p:sldId id="458" r:id="rId65"/>
    <p:sldId id="461" r:id="rId66"/>
    <p:sldId id="457" r:id="rId67"/>
    <p:sldId id="421" r:id="rId68"/>
    <p:sldId id="424" r:id="rId69"/>
    <p:sldId id="425" r:id="rId70"/>
    <p:sldId id="428" r:id="rId71"/>
    <p:sldId id="415" r:id="rId72"/>
    <p:sldId id="431" r:id="rId73"/>
    <p:sldId id="432" r:id="rId74"/>
    <p:sldId id="413" r:id="rId75"/>
    <p:sldId id="394" r:id="rId76"/>
    <p:sldId id="273" r:id="rId77"/>
    <p:sldId id="393" r:id="rId78"/>
    <p:sldId id="408" r:id="rId79"/>
    <p:sldId id="397" r:id="rId80"/>
    <p:sldId id="396" r:id="rId81"/>
    <p:sldId id="406" r:id="rId82"/>
    <p:sldId id="407" r:id="rId83"/>
    <p:sldId id="426" r:id="rId84"/>
    <p:sldId id="427" r:id="rId85"/>
    <p:sldId id="447" r:id="rId86"/>
    <p:sldId id="448" r:id="rId87"/>
    <p:sldId id="449" r:id="rId88"/>
    <p:sldId id="450" r:id="rId89"/>
    <p:sldId id="451" r:id="rId90"/>
    <p:sldId id="452" r:id="rId91"/>
    <p:sldId id="297" r:id="rId92"/>
    <p:sldId id="409" r:id="rId93"/>
    <p:sldId id="410" r:id="rId94"/>
    <p:sldId id="299" r:id="rId95"/>
    <p:sldId id="411" r:id="rId96"/>
    <p:sldId id="301" r:id="rId97"/>
    <p:sldId id="307" r:id="rId98"/>
    <p:sldId id="308" r:id="rId99"/>
    <p:sldId id="311" r:id="rId100"/>
    <p:sldId id="315" r:id="rId101"/>
    <p:sldId id="321" r:id="rId102"/>
    <p:sldId id="324" r:id="rId103"/>
    <p:sldId id="325" r:id="rId104"/>
    <p:sldId id="328" r:id="rId105"/>
    <p:sldId id="377" r:id="rId106"/>
    <p:sldId id="455" r:id="rId107"/>
    <p:sldId id="326" r:id="rId108"/>
    <p:sldId id="329" r:id="rId109"/>
    <p:sldId id="330" r:id="rId110"/>
    <p:sldId id="336" r:id="rId111"/>
    <p:sldId id="337" r:id="rId112"/>
    <p:sldId id="278" r:id="rId113"/>
    <p:sldId id="279" r:id="rId114"/>
    <p:sldId id="280" r:id="rId115"/>
    <p:sldId id="281" r:id="rId116"/>
    <p:sldId id="282" r:id="rId117"/>
    <p:sldId id="283" r:id="rId118"/>
    <p:sldId id="284" r:id="rId119"/>
    <p:sldId id="285" r:id="rId120"/>
    <p:sldId id="294" r:id="rId121"/>
    <p:sldId id="295" r:id="rId122"/>
    <p:sldId id="338" r:id="rId123"/>
    <p:sldId id="339" r:id="rId124"/>
    <p:sldId id="340" r:id="rId125"/>
    <p:sldId id="341" r:id="rId126"/>
    <p:sldId id="342" r:id="rId127"/>
    <p:sldId id="343" r:id="rId128"/>
    <p:sldId id="296" r:id="rId129"/>
    <p:sldId id="344" r:id="rId130"/>
    <p:sldId id="345" r:id="rId131"/>
    <p:sldId id="346" r:id="rId132"/>
    <p:sldId id="347" r:id="rId133"/>
    <p:sldId id="348" r:id="rId134"/>
    <p:sldId id="349" r:id="rId135"/>
    <p:sldId id="350" r:id="rId136"/>
    <p:sldId id="351" r:id="rId137"/>
    <p:sldId id="352" r:id="rId138"/>
    <p:sldId id="353" r:id="rId139"/>
    <p:sldId id="354" r:id="rId140"/>
    <p:sldId id="355" r:id="rId141"/>
    <p:sldId id="358" r:id="rId14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1pPr>
    <a:lvl2pPr marL="4572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2pPr>
    <a:lvl3pPr marL="9144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3pPr>
    <a:lvl4pPr marL="13716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4pPr>
    <a:lvl5pPr marL="18288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35A8E"/>
    <a:srgbClr val="993300"/>
    <a:srgbClr val="CC6600"/>
    <a:srgbClr val="F78DF2"/>
    <a:srgbClr val="C20416"/>
    <a:srgbClr val="FFCCFF"/>
    <a:srgbClr val="AD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49" autoAdjust="0"/>
    <p:restoredTop sz="94660" autoAdjust="0"/>
  </p:normalViewPr>
  <p:slideViewPr>
    <p:cSldViewPr>
      <p:cViewPr>
        <p:scale>
          <a:sx n="71" d="100"/>
          <a:sy n="71" d="100"/>
        </p:scale>
        <p:origin x="-178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8.xml"/><Relationship Id="rId7" Type="http://schemas.openxmlformats.org/officeDocument/2006/relationships/slide" Target="slides/slide128.xml"/><Relationship Id="rId2" Type="http://schemas.openxmlformats.org/officeDocument/2006/relationships/slide" Target="slides/slide117.xml"/><Relationship Id="rId1" Type="http://schemas.openxmlformats.org/officeDocument/2006/relationships/slide" Target="slides/slide91.xml"/><Relationship Id="rId6" Type="http://schemas.openxmlformats.org/officeDocument/2006/relationships/slide" Target="slides/slide121.xml"/><Relationship Id="rId5" Type="http://schemas.openxmlformats.org/officeDocument/2006/relationships/slide" Target="slides/slide120.xml"/><Relationship Id="rId4" Type="http://schemas.openxmlformats.org/officeDocument/2006/relationships/slide" Target="slides/slide1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cs typeface="Times New Roman" pitchFamily="18" charset="0"/>
              </a:defRPr>
            </a:lvl1pPr>
          </a:lstStyle>
          <a:p>
            <a:pPr>
              <a:defRPr/>
            </a:pPr>
            <a:fld id="{7FCC7CAC-9ABE-4324-AF7C-49F510661F16}" type="slidenum">
              <a:rPr lang="ar-EG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958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698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noProof="0" smtClean="0"/>
              <a:t>انقر لتحرير الأنماط الرئيسية للنص</a:t>
            </a:r>
            <a:endParaRPr lang="ar-SA" noProof="0" smtClean="0"/>
          </a:p>
          <a:p>
            <a:pPr lvl="1"/>
            <a:r>
              <a:rPr lang="ar-SA" altLang="en-US" noProof="0" smtClean="0"/>
              <a:t>المستوى الثاني</a:t>
            </a:r>
            <a:endParaRPr lang="ar-SA" noProof="0" smtClean="0"/>
          </a:p>
          <a:p>
            <a:pPr lvl="2"/>
            <a:r>
              <a:rPr lang="ar-SA" altLang="en-US" noProof="0" smtClean="0"/>
              <a:t>المستوى الثالث</a:t>
            </a:r>
            <a:endParaRPr lang="ar-SA" noProof="0" smtClean="0"/>
          </a:p>
          <a:p>
            <a:pPr lvl="3"/>
            <a:r>
              <a:rPr lang="ar-SA" altLang="en-US" noProof="0" smtClean="0"/>
              <a:t>المستوى الرابع</a:t>
            </a:r>
            <a:endParaRPr lang="ar-SA" noProof="0" smtClean="0"/>
          </a:p>
          <a:p>
            <a:pPr lvl="4"/>
            <a:r>
              <a:rPr lang="ar-SA" altLang="en-US" noProof="0" smtClean="0"/>
              <a:t>المستوى الخامس</a:t>
            </a:r>
            <a:endParaRPr lang="ar-SA" noProof="0" smtClean="0"/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cs typeface="Times New Roman" pitchFamily="18" charset="0"/>
              </a:defRPr>
            </a:lvl1pPr>
          </a:lstStyle>
          <a:p>
            <a:pPr>
              <a:defRPr/>
            </a:pPr>
            <a:fld id="{135B4F04-53C3-4C39-B97C-F9FE4348FD71}" type="slidenum">
              <a:rPr lang="ar-EG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E906-7044-4F29-9A08-81D4644C6555}" type="slidenum">
              <a:rPr lang="ar-EG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8350"/>
            <a:ext cx="7772400" cy="532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7500-0FE2-42EB-A3F6-D86C96824E7B}" type="slidenum">
              <a:rPr lang="ar-EG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Excel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57224" y="1714488"/>
            <a:ext cx="7643866" cy="25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SA" altLang="en-US" dirty="0">
                <a:latin typeface="Calibri"/>
                <a:ea typeface="Calibri"/>
                <a:cs typeface="PT Bold Heading"/>
              </a:rPr>
              <a:t>عنوان ورقة العمـــل </a:t>
            </a:r>
            <a:r>
              <a:rPr kumimoji="0" lang="en-US" altLang="en-US" sz="4400" dirty="0" smtClean="0">
                <a:solidFill>
                  <a:srgbClr val="E35A8E"/>
                </a:solidFill>
                <a:latin typeface="Castellar" pitchFamily="18" charset="0"/>
                <a:cs typeface="Andalus" pitchFamily="2" charset="-78"/>
              </a:rPr>
              <a:t/>
            </a:r>
            <a:br>
              <a:rPr kumimoji="0" lang="en-US" altLang="en-US" sz="4400" dirty="0" smtClean="0">
                <a:solidFill>
                  <a:srgbClr val="E35A8E"/>
                </a:solidFill>
                <a:latin typeface="Castellar" pitchFamily="18" charset="0"/>
                <a:cs typeface="Andalus" pitchFamily="2" charset="-78"/>
              </a:rPr>
            </a:br>
            <a:r>
              <a:rPr kumimoji="0" lang="ar-SA" altLang="en-US" sz="4000" b="1" dirty="0" smtClean="0">
                <a:solidFill>
                  <a:srgbClr val="C00000"/>
                </a:solidFill>
                <a:latin typeface="Castellar" pitchFamily="18" charset="0"/>
                <a:cs typeface="Arabic Transparent" pitchFamily="2" charset="-78"/>
              </a:rPr>
              <a:t> </a:t>
            </a:r>
            <a:r>
              <a:rPr lang="ar-SA" dirty="0">
                <a:latin typeface="Calibri"/>
                <a:ea typeface="Calibri"/>
                <a:cs typeface="PT Bold Heading"/>
              </a:rPr>
              <a:t>أثر المشروعات الصغيرة في معالجة البطالة وزيادة معدلات </a:t>
            </a:r>
            <a:r>
              <a:rPr lang="ar-SA" dirty="0" smtClean="0">
                <a:latin typeface="Calibri"/>
                <a:ea typeface="Calibri"/>
                <a:cs typeface="PT Bold Heading"/>
              </a:rPr>
              <a:t>التشغيل</a:t>
            </a:r>
            <a:r>
              <a:rPr lang="ar-SA" b="1" dirty="0" smtClean="0">
                <a:latin typeface="Calibri"/>
                <a:ea typeface="Calibri"/>
                <a:cs typeface="Simplified Arabic"/>
              </a:rPr>
              <a:t>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latin typeface="Calibri"/>
                <a:ea typeface="Calibri"/>
                <a:cs typeface="Simplified Arabic"/>
              </a:rPr>
              <a:t>بحث تطبيقي على المشروعات الصغيرة (معمل فوريو للحلويات والموالح) داخل مدينة </a:t>
            </a:r>
            <a:r>
              <a:rPr lang="ar-SA" sz="2000" b="1" dirty="0" err="1">
                <a:latin typeface="Calibri"/>
                <a:ea typeface="Calibri"/>
                <a:cs typeface="Simplified Arabic"/>
              </a:rPr>
              <a:t>مصراتة</a:t>
            </a:r>
            <a:r>
              <a:rPr lang="ar-SA" sz="2000" b="1" dirty="0">
                <a:latin typeface="Calibri"/>
                <a:ea typeface="Calibri"/>
                <a:cs typeface="Simplified Arabic"/>
              </a:rPr>
              <a:t>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ar-SA" sz="2000" b="1" dirty="0" smtClean="0">
              <a:latin typeface="Calibri"/>
              <a:ea typeface="Calibri"/>
              <a:cs typeface="Simplified Arabic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libri"/>
              <a:ea typeface="Calibri"/>
              <a:cs typeface="Arial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59685" y="4211712"/>
            <a:ext cx="6653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ar-SA" b="1" dirty="0" smtClean="0">
                <a:solidFill>
                  <a:srgbClr val="002060"/>
                </a:solidFill>
                <a:latin typeface="Arial" pitchFamily="34" charset="0"/>
                <a:cs typeface="PT Bold Heading" pitchFamily="2" charset="-78"/>
              </a:rPr>
              <a:t>د . نـوري صالح عامر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1500166" y="2143116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357950" y="6286521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0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مصراتة</a:t>
            </a:r>
            <a:r>
              <a:rPr kumimoji="0" lang="ar-SA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2023.10.25</a:t>
            </a:r>
          </a:p>
          <a:p>
            <a:endParaRPr lang="ar-SA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8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6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 autoUpdateAnimBg="0" advAuto="0"/>
      <p:bldP spid="1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142976" y="2428868"/>
            <a:ext cx="7715304" cy="392909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ملهم للآخرين .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dirty="0" smtClean="0">
                <a:latin typeface="Arial" pitchFamily="34" charset="0"/>
                <a:ea typeface="+mj-ea"/>
                <a:cs typeface="Arial" pitchFamily="34" charset="0"/>
              </a:rPr>
              <a:t>لا يفرق بين أعضاء الفريق .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يلقي الضوء على النجاح</a:t>
            </a:r>
          </a:p>
          <a:p>
            <a:pPr fontAlgn="auto">
              <a:spcAft>
                <a:spcPts val="0"/>
              </a:spcAft>
              <a:defRPr/>
            </a:pPr>
            <a:endParaRPr kumimoji="0" lang="ar-SA" sz="2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يستطيع  تفهم السلوك الإنساني .</a:t>
            </a:r>
            <a:endParaRPr kumimoji="0" lang="en-US" sz="2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sz="2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جلد الذات .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071802" y="285728"/>
            <a:ext cx="3000396" cy="78581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القائد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12" y="1643050"/>
            <a:ext cx="44163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6858016" y="0"/>
            <a:ext cx="2285984" cy="428628"/>
          </a:xfrm>
        </p:spPr>
        <p:txBody>
          <a:bodyPr>
            <a:noAutofit/>
          </a:bodyPr>
          <a:lstStyle/>
          <a:p>
            <a:pPr algn="r"/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10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AutoShape 7"/>
          <p:cNvSpPr>
            <a:spLocks noChangeArrowheads="1"/>
          </p:cNvSpPr>
          <p:nvPr/>
        </p:nvSpPr>
        <p:spPr bwMode="auto">
          <a:xfrm>
            <a:off x="4357686" y="1643050"/>
            <a:ext cx="4605341" cy="3587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EG" altLang="en-US" b="1" dirty="0">
                <a:solidFill>
                  <a:srgbClr val="C204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نصائح لإتمام </a:t>
            </a:r>
            <a:r>
              <a:rPr lang="ar-SA" altLang="en-US" b="1" dirty="0" smtClean="0">
                <a:solidFill>
                  <a:srgbClr val="C204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الاجتماعات</a:t>
            </a:r>
            <a:r>
              <a:rPr lang="ar-EG" altLang="en-US" b="1" dirty="0" smtClean="0">
                <a:solidFill>
                  <a:srgbClr val="C204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 </a:t>
            </a:r>
            <a:r>
              <a:rPr lang="ar-EG" altLang="en-US" b="1" dirty="0">
                <a:solidFill>
                  <a:srgbClr val="C204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بفاعلية</a:t>
            </a:r>
            <a:endParaRPr lang="en-US" altLang="en-US" b="1" dirty="0">
              <a:solidFill>
                <a:srgbClr val="C2041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81923" name="Rectangle 8"/>
          <p:cNvSpPr>
            <a:spLocks noChangeArrowheads="1"/>
          </p:cNvSpPr>
          <p:nvPr/>
        </p:nvSpPr>
        <p:spPr bwMode="auto">
          <a:xfrm>
            <a:off x="500034" y="2357430"/>
            <a:ext cx="8358216" cy="407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أستمع </a:t>
            </a:r>
            <a:r>
              <a:rPr lang="ar-EG" altLang="en-US" b="1" dirty="0">
                <a:latin typeface="Arial" pitchFamily="34" charset="0"/>
                <a:cs typeface="Arial" pitchFamily="34" charset="0"/>
              </a:rPr>
              <a:t>! </a:t>
            </a: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استمع </a:t>
            </a:r>
            <a:r>
              <a:rPr lang="ar-EG" altLang="en-US" b="1" dirty="0">
                <a:latin typeface="Arial" pitchFamily="34" charset="0"/>
                <a:cs typeface="Arial" pitchFamily="34" charset="0"/>
              </a:rPr>
              <a:t>جيدا </a:t>
            </a: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إلى </a:t>
            </a:r>
            <a:r>
              <a:rPr lang="ar-SA" altLang="en-US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ميلك </a:t>
            </a:r>
            <a:r>
              <a:rPr lang="ar-EG" altLang="en-US" b="1" dirty="0">
                <a:latin typeface="Arial" pitchFamily="34" charset="0"/>
                <a:cs typeface="Arial" pitchFamily="34" charset="0"/>
              </a:rPr>
              <a:t>بعينيك </a:t>
            </a:r>
            <a:r>
              <a:rPr lang="ar-EG" altLang="en-US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أذنيك</a:t>
            </a:r>
            <a:endParaRPr lang="ar-SA" altLang="en-US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b="1" dirty="0">
                <a:latin typeface="Arial" pitchFamily="34" charset="0"/>
                <a:cs typeface="Arial" pitchFamily="34" charset="0"/>
              </a:rPr>
              <a:t>إذا رأيت </a:t>
            </a: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أي </a:t>
            </a:r>
            <a:r>
              <a:rPr lang="ar-EG" altLang="en-US" b="1" dirty="0">
                <a:latin typeface="Arial" pitchFamily="34" charset="0"/>
                <a:cs typeface="Arial" pitchFamily="34" charset="0"/>
              </a:rPr>
              <a:t>علامة </a:t>
            </a:r>
            <a:r>
              <a:rPr lang="ar-SA" altLang="en-US" b="1" dirty="0" smtClean="0">
                <a:latin typeface="Arial" pitchFamily="34" charset="0"/>
                <a:cs typeface="Arial" pitchFamily="34" charset="0"/>
              </a:rPr>
              <a:t>عن عدم ا</a:t>
            </a:r>
            <a:r>
              <a:rPr lang="ar-EG" altLang="en-US" b="1" dirty="0" err="1" smtClean="0">
                <a:latin typeface="Arial" pitchFamily="34" charset="0"/>
                <a:cs typeface="Arial" pitchFamily="34" charset="0"/>
              </a:rPr>
              <a:t>لإهتمام</a:t>
            </a: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altLang="en-US" b="1" dirty="0" smtClean="0">
                <a:latin typeface="Arial" pitchFamily="34" charset="0"/>
                <a:cs typeface="Arial" pitchFamily="34" charset="0"/>
              </a:rPr>
              <a:t>أ</a:t>
            </a: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و </a:t>
            </a:r>
            <a:r>
              <a:rPr lang="ar-EG" altLang="en-US" b="1" dirty="0">
                <a:latin typeface="Arial" pitchFamily="34" charset="0"/>
                <a:cs typeface="Arial" pitchFamily="34" charset="0"/>
              </a:rPr>
              <a:t>الموافقة .. و كنت قد قدمت معلومات كافية .. </a:t>
            </a:r>
            <a:r>
              <a:rPr lang="ar-SA" altLang="en-US" b="1" dirty="0" smtClean="0">
                <a:latin typeface="Arial" pitchFamily="34" charset="0"/>
                <a:cs typeface="Arial" pitchFamily="34" charset="0"/>
              </a:rPr>
              <a:t>إما أن توقف الاجتماع أو أن تبدأ من جديد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b="1" dirty="0">
                <a:latin typeface="Arial" pitchFamily="34" charset="0"/>
                <a:cs typeface="Arial" pitchFamily="34" charset="0"/>
              </a:rPr>
              <a:t>تعرف على الأسئلة </a:t>
            </a:r>
            <a:r>
              <a:rPr lang="ar-EG" altLang="en-US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الاستفسارات </a:t>
            </a:r>
            <a:r>
              <a:rPr lang="ar-EG" altLang="en-US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b="1" dirty="0" smtClean="0">
                <a:latin typeface="Arial" pitchFamily="34" charset="0"/>
                <a:cs typeface="Arial" pitchFamily="34" charset="0"/>
              </a:rPr>
              <a:t>أنتهز </a:t>
            </a:r>
            <a:r>
              <a:rPr lang="ar-EG" altLang="en-US" b="1" dirty="0">
                <a:latin typeface="Arial" pitchFamily="34" charset="0"/>
                <a:cs typeface="Arial" pitchFamily="34" charset="0"/>
              </a:rPr>
              <a:t>الفرصة لإتمام </a:t>
            </a:r>
            <a:r>
              <a:rPr lang="ar-SA" altLang="en-US" b="1" dirty="0" smtClean="0">
                <a:latin typeface="Arial" pitchFamily="34" charset="0"/>
                <a:cs typeface="Arial" pitchFamily="34" charset="0"/>
              </a:rPr>
              <a:t>الاجتماع</a:t>
            </a:r>
            <a:endParaRPr lang="ar-EG" altLang="en-US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</a:pPr>
            <a:endParaRPr lang="ar-EG" altLang="en-US" dirty="0">
              <a:solidFill>
                <a:srgbClr val="002060"/>
              </a:solidFill>
              <a:cs typeface="Times New Roman" pitchFamily="18" charset="0"/>
            </a:endParaRPr>
          </a:p>
          <a:p>
            <a:pPr marL="858838" lvl="1" indent="-457200">
              <a:spcBef>
                <a:spcPct val="20000"/>
              </a:spcBef>
              <a:buSzPct val="80000"/>
            </a:pPr>
            <a:r>
              <a:rPr kumimoji="0" lang="ar-EG" sz="1800" dirty="0">
                <a:latin typeface="Tahoma" pitchFamily="34" charset="0"/>
              </a:rPr>
              <a:t>	</a:t>
            </a:r>
          </a:p>
        </p:txBody>
      </p:sp>
      <p:sp>
        <p:nvSpPr>
          <p:cNvPr id="8192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8B3885-A03B-403B-9682-50EEFE3F3C71}" type="slidenum">
              <a:rPr lang="ar-EG" smtClean="0"/>
              <a:pPr/>
              <a:t>101</a:t>
            </a:fld>
            <a:endParaRPr lang="en-US" dirty="0" smtClean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928926" y="428604"/>
            <a:ext cx="3357586" cy="6345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C20416"/>
                </a:solidFill>
                <a:cs typeface="Andalus" pitchFamily="2" charset="-78"/>
              </a:rPr>
              <a:t>4</a:t>
            </a:r>
            <a:r>
              <a:rPr lang="ar-EG" sz="3200" b="1" dirty="0" smtClean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ar-EG" sz="3200" b="1" dirty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. </a:t>
            </a:r>
            <a:r>
              <a:rPr lang="ar-SA" sz="2800" b="1" dirty="0" smtClean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إنهاء الاجتماع</a:t>
            </a:r>
            <a:endParaRPr lang="en-US" sz="3200" b="1" dirty="0">
              <a:solidFill>
                <a:srgbClr val="C20416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7"/>
          <p:cNvSpPr>
            <a:spLocks noChangeArrowheads="1"/>
          </p:cNvSpPr>
          <p:nvPr/>
        </p:nvSpPr>
        <p:spPr bwMode="auto">
          <a:xfrm>
            <a:off x="1071538" y="2500305"/>
            <a:ext cx="7618412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b="1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ar-EG" altLang="en-US" b="1" dirty="0">
                <a:cs typeface="Times New Roman" pitchFamily="18" charset="0"/>
              </a:rPr>
              <a:t>هل </a:t>
            </a:r>
            <a:r>
              <a:rPr lang="ar-SA" altLang="en-US" b="1" dirty="0" smtClean="0">
                <a:cs typeface="Times New Roman" pitchFamily="18" charset="0"/>
              </a:rPr>
              <a:t>الاجتماع</a:t>
            </a:r>
            <a:r>
              <a:rPr lang="ar-EG" altLang="en-US" b="1" dirty="0" smtClean="0">
                <a:cs typeface="Times New Roman" pitchFamily="18" charset="0"/>
              </a:rPr>
              <a:t> في </a:t>
            </a:r>
            <a:r>
              <a:rPr lang="ar-SA" altLang="en-US" b="1" dirty="0" smtClean="0">
                <a:cs typeface="Times New Roman" pitchFamily="18" charset="0"/>
              </a:rPr>
              <a:t>الوقت</a:t>
            </a:r>
            <a:r>
              <a:rPr lang="ar-EG" altLang="en-US" b="1" dirty="0" smtClean="0">
                <a:cs typeface="Times New Roman" pitchFamily="18" charset="0"/>
              </a:rPr>
              <a:t> الم</a:t>
            </a:r>
            <a:r>
              <a:rPr lang="ar-SA" altLang="en-US" b="1" dirty="0" smtClean="0">
                <a:cs typeface="Times New Roman" pitchFamily="18" charset="0"/>
              </a:rPr>
              <a:t>ناسب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b="1" dirty="0">
              <a:cs typeface="Times New Roman" pitchFamily="18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b="1" dirty="0">
                <a:cs typeface="Times New Roman" pitchFamily="18" charset="0"/>
              </a:rPr>
              <a:t>هل </a:t>
            </a:r>
            <a:r>
              <a:rPr lang="ar-SA" altLang="en-US" b="1" dirty="0" smtClean="0">
                <a:cs typeface="Times New Roman" pitchFamily="18" charset="0"/>
              </a:rPr>
              <a:t>الاجتماع</a:t>
            </a:r>
            <a:r>
              <a:rPr lang="ar-EG" altLang="en-US" b="1" dirty="0" smtClean="0">
                <a:cs typeface="Times New Roman" pitchFamily="18" charset="0"/>
              </a:rPr>
              <a:t> </a:t>
            </a:r>
            <a:r>
              <a:rPr lang="ar-EG" altLang="en-US" b="1" dirty="0">
                <a:cs typeface="Times New Roman" pitchFamily="18" charset="0"/>
              </a:rPr>
              <a:t>سيكون له </a:t>
            </a:r>
            <a:r>
              <a:rPr lang="ar-EG" altLang="en-US" b="1" dirty="0" smtClean="0">
                <a:cs typeface="Times New Roman" pitchFamily="18" charset="0"/>
              </a:rPr>
              <a:t>تأثير</a:t>
            </a:r>
            <a:r>
              <a:rPr lang="ar-SA" altLang="en-US" b="1" dirty="0" smtClean="0">
                <a:cs typeface="Times New Roman" pitchFamily="18" charset="0"/>
              </a:rPr>
              <a:t> جيد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b="1" dirty="0">
              <a:cs typeface="Times New Roman" pitchFamily="18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b="1" dirty="0">
                <a:cs typeface="Times New Roman" pitchFamily="18" charset="0"/>
              </a:rPr>
              <a:t>هل من السهل على </a:t>
            </a:r>
            <a:r>
              <a:rPr lang="ar-SA" altLang="en-US" b="1" dirty="0" smtClean="0">
                <a:cs typeface="Times New Roman" pitchFamily="18" charset="0"/>
              </a:rPr>
              <a:t>الزملاء</a:t>
            </a:r>
            <a:r>
              <a:rPr lang="ar-EG" altLang="en-US" b="1" dirty="0" smtClean="0">
                <a:cs typeface="Times New Roman" pitchFamily="18" charset="0"/>
              </a:rPr>
              <a:t> </a:t>
            </a:r>
            <a:r>
              <a:rPr lang="ar-EG" altLang="en-US" b="1" dirty="0">
                <a:cs typeface="Times New Roman" pitchFamily="18" charset="0"/>
              </a:rPr>
              <a:t>الوصول </a:t>
            </a:r>
            <a:r>
              <a:rPr lang="ar-SA" altLang="en-US" b="1" dirty="0" smtClean="0">
                <a:cs typeface="Times New Roman" pitchFamily="18" charset="0"/>
              </a:rPr>
              <a:t>إلى الأهداف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b="1" dirty="0">
              <a:cs typeface="Times New Roman" pitchFamily="18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b="1" dirty="0" smtClean="0">
                <a:cs typeface="Times New Roman" pitchFamily="18" charset="0"/>
              </a:rPr>
              <a:t>هل </a:t>
            </a:r>
            <a:r>
              <a:rPr lang="ar-EG" altLang="en-US" b="1" dirty="0">
                <a:cs typeface="Times New Roman" pitchFamily="18" charset="0"/>
              </a:rPr>
              <a:t>حصتنا </a:t>
            </a:r>
            <a:r>
              <a:rPr lang="ar-SA" altLang="en-US" b="1" dirty="0" smtClean="0">
                <a:cs typeface="Times New Roman" pitchFamily="18" charset="0"/>
              </a:rPr>
              <a:t>من الحوافز كفريق</a:t>
            </a:r>
            <a:r>
              <a:rPr lang="ar-EG" altLang="en-US" b="1" dirty="0" smtClean="0">
                <a:cs typeface="Times New Roman" pitchFamily="18" charset="0"/>
              </a:rPr>
              <a:t> مضبوطة</a:t>
            </a:r>
            <a:endParaRPr lang="ar-EG" altLang="en-US" b="1" dirty="0">
              <a:cs typeface="Times New Roman" pitchFamily="18" charset="0"/>
            </a:endParaRPr>
          </a:p>
        </p:txBody>
      </p:sp>
      <p:sp>
        <p:nvSpPr>
          <p:cNvPr id="88068" name="AutoShape 8"/>
          <p:cNvSpPr>
            <a:spLocks noChangeArrowheads="1"/>
          </p:cNvSpPr>
          <p:nvPr/>
        </p:nvSpPr>
        <p:spPr bwMode="auto">
          <a:xfrm>
            <a:off x="2928926" y="785794"/>
            <a:ext cx="3786214" cy="1000132"/>
          </a:xfrm>
          <a:prstGeom prst="ribbon2">
            <a:avLst>
              <a:gd name="adj1" fmla="val 33333"/>
              <a:gd name="adj2" fmla="val 54009"/>
            </a:avLst>
          </a:prstGeom>
          <a:solidFill>
            <a:srgbClr val="00B0F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2800" b="1" dirty="0">
                <a:solidFill>
                  <a:srgbClr val="C00000"/>
                </a:solidFill>
                <a:cs typeface="Times New Roman" pitchFamily="18" charset="0"/>
              </a:rPr>
              <a:t>أسال نفسك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80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2A929-DA42-4421-BEAD-A7BDE3D85677}" type="slidenum">
              <a:rPr lang="ar-EG" smtClean="0"/>
              <a:pPr/>
              <a:t>102</a:t>
            </a:fld>
            <a:endParaRPr lang="en-US" dirty="0" smtClean="0"/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9" descr="PE0700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12985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20" descr="PE014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149725"/>
            <a:ext cx="127952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21" descr="PE0700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213" y="4149725"/>
            <a:ext cx="14986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Callout 7"/>
          <p:cNvSpPr/>
          <p:nvPr/>
        </p:nvSpPr>
        <p:spPr bwMode="auto">
          <a:xfrm>
            <a:off x="214282" y="1785926"/>
            <a:ext cx="8715436" cy="2071702"/>
          </a:xfrm>
          <a:prstGeom prst="cloudCallout">
            <a:avLst>
              <a:gd name="adj1" fmla="val 21968"/>
              <a:gd name="adj2" fmla="val -92275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E35A8E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0" dist="254000" algn="l" rotWithShape="0">
              <a:srgbClr val="FFCCFF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CCFF"/>
            </a:extrusionClr>
            <a:contourClr>
              <a:srgbClr val="FFCCFF"/>
            </a:contourClr>
          </a:sp3d>
        </p:spPr>
        <p:txBody>
          <a:bodyPr wrap="none"/>
          <a:lstStyle/>
          <a:p>
            <a:pPr>
              <a:defRPr/>
            </a:pPr>
            <a:r>
              <a:rPr lang="ar-EG" altLang="en-US" sz="3600" b="1" dirty="0">
                <a:solidFill>
                  <a:srgbClr val="C20416"/>
                </a:solidFill>
                <a:cs typeface="PT Bold Heading" pitchFamily="2" charset="-78"/>
              </a:rPr>
              <a:t>معالجة الاعتراضات</a:t>
            </a:r>
          </a:p>
          <a:p>
            <a:pPr algn="l">
              <a:defRPr/>
            </a:pPr>
            <a:r>
              <a:rPr lang="en-US" sz="4000" dirty="0">
                <a:solidFill>
                  <a:srgbClr val="002060"/>
                </a:solidFill>
                <a:latin typeface="Broadway" pitchFamily="82" charset="0"/>
                <a:cs typeface="+mn-cs"/>
              </a:rPr>
              <a:t>Handling </a:t>
            </a:r>
            <a:r>
              <a:rPr lang="en-US" sz="4000" dirty="0" smtClean="0">
                <a:solidFill>
                  <a:srgbClr val="002060"/>
                </a:solidFill>
                <a:latin typeface="Broadway" pitchFamily="82" charset="0"/>
                <a:cs typeface="+mn-cs"/>
              </a:rPr>
              <a:t>of Objections</a:t>
            </a:r>
            <a:endParaRPr lang="en-US" sz="4000" dirty="0">
              <a:solidFill>
                <a:srgbClr val="002060"/>
              </a:solidFill>
              <a:latin typeface="Broadway" pitchFamily="82" charset="0"/>
              <a:cs typeface="+mn-cs"/>
            </a:endParaRPr>
          </a:p>
          <a:p>
            <a:pPr>
              <a:defRPr/>
            </a:pPr>
            <a:endParaRPr lang="en-US" altLang="en-US" dirty="0">
              <a:solidFill>
                <a:srgbClr val="E35A8E"/>
              </a:solidFill>
              <a:cs typeface="Andalus" pitchFamily="2" charset="-78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9114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257057-6D20-4395-8BB7-E9EA84EA9638}" type="slidenum">
              <a:rPr lang="ar-EG" smtClean="0"/>
              <a:pPr/>
              <a:t>103</a:t>
            </a:fld>
            <a:endParaRPr lang="en-US" dirty="0" smtClean="0"/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5965834" y="0"/>
            <a:ext cx="31781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sz="2000" b="1" dirty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معالجة الاعتراضات</a:t>
            </a:r>
            <a:endParaRPr lang="en-US" altLang="en-US" sz="2000" b="1" dirty="0">
              <a:solidFill>
                <a:srgbClr val="C2041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6"/>
          <p:cNvSpPr>
            <a:spLocks noChangeArrowheads="1"/>
          </p:cNvSpPr>
          <p:nvPr/>
        </p:nvSpPr>
        <p:spPr bwMode="auto">
          <a:xfrm>
            <a:off x="3203575" y="2714620"/>
            <a:ext cx="5457825" cy="25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3200" b="1" dirty="0">
                <a:cs typeface="Times New Roman" pitchFamily="18" charset="0"/>
              </a:rPr>
              <a:t>	ا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لاعتراضات تبين أن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الزميل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يستمع لما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نقوله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ar-SA" altLang="en-US" sz="2800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غالبا ما تكون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في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صورة أسئلة من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الزميل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ويحتاج معلومات أضافية.</a:t>
            </a:r>
          </a:p>
        </p:txBody>
      </p:sp>
      <p:sp>
        <p:nvSpPr>
          <p:cNvPr id="92164" name="AutoShape 11"/>
          <p:cNvSpPr>
            <a:spLocks noChangeArrowheads="1"/>
          </p:cNvSpPr>
          <p:nvPr/>
        </p:nvSpPr>
        <p:spPr bwMode="auto">
          <a:xfrm>
            <a:off x="2071670" y="857232"/>
            <a:ext cx="5786479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b="1" dirty="0">
                <a:solidFill>
                  <a:srgbClr val="C20416"/>
                </a:solidFill>
                <a:cs typeface="PT Bold Heading" pitchFamily="2" charset="-78"/>
              </a:rPr>
              <a:t>هل الاعتراضات </a:t>
            </a:r>
            <a:r>
              <a:rPr lang="ar-EG" b="1" dirty="0" smtClean="0">
                <a:solidFill>
                  <a:srgbClr val="C20416"/>
                </a:solidFill>
                <a:cs typeface="PT Bold Heading" pitchFamily="2" charset="-78"/>
              </a:rPr>
              <a:t>شيء سلبي </a:t>
            </a:r>
            <a:r>
              <a:rPr lang="ar-EG" b="1" dirty="0">
                <a:solidFill>
                  <a:srgbClr val="C20416"/>
                </a:solidFill>
                <a:cs typeface="PT Bold Heading" pitchFamily="2" charset="-78"/>
              </a:rPr>
              <a:t>؟</a:t>
            </a:r>
            <a:endParaRPr 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92165" name="Picture 12" descr="j0124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24542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B96AD-474D-4CD1-94E1-4DE548668CE2}" type="slidenum">
              <a:rPr lang="ar-EG" smtClean="0"/>
              <a:pPr/>
              <a:t>104</a:t>
            </a:fld>
            <a:endParaRPr lang="en-US" dirty="0" smtClean="0"/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7"/>
          <p:cNvSpPr>
            <a:spLocks noChangeArrowheads="1"/>
          </p:cNvSpPr>
          <p:nvPr/>
        </p:nvSpPr>
        <p:spPr bwMode="auto">
          <a:xfrm>
            <a:off x="2643174" y="1000108"/>
            <a:ext cx="4071966" cy="6429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2800" b="1" dirty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تعريف الاعتراض</a:t>
            </a:r>
            <a:endParaRPr lang="en-US" sz="2800" b="1" dirty="0">
              <a:solidFill>
                <a:srgbClr val="C20416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95235" name="Rectangle 8"/>
          <p:cNvSpPr>
            <a:spLocks noChangeArrowheads="1"/>
          </p:cNvSpPr>
          <p:nvPr/>
        </p:nvSpPr>
        <p:spPr bwMode="auto">
          <a:xfrm>
            <a:off x="179388" y="2000240"/>
            <a:ext cx="8750300" cy="44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287338" indent="-287338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يمكن تعريف الاعتراض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بأنه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اهتمام أو سبب أو دليل يتم الإفصاح عنه </a:t>
            </a:r>
            <a:r>
              <a:rPr lang="ar-EG" altLang="en-US" sz="2800" b="1" dirty="0" err="1" smtClean="0">
                <a:latin typeface="Arial" pitchFamily="34" charset="0"/>
                <a:cs typeface="Arial" pitchFamily="34" charset="0"/>
              </a:rPr>
              <a:t>ف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ي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مواجهة خطة أو فكرة أو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قرار</a:t>
            </a: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287338" indent="-287338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الاعتراضات جزء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طبيعي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من عملية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الإدارة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، لكن هذا لا يعنى أن الاعتراض سوف يجعل </a:t>
            </a:r>
            <a:r>
              <a:rPr lang="ar-EG" altLang="en-US" sz="2800" b="1" dirty="0" err="1" smtClean="0">
                <a:latin typeface="Arial" pitchFamily="34" charset="0"/>
                <a:cs typeface="Arial" pitchFamily="34" charset="0"/>
              </a:rPr>
              <a:t>ال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ميل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لا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يهتم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بل على العكس من ذلك فانه ببساطة يعنى أن هناك اهتمام </a:t>
            </a:r>
            <a:r>
              <a:rPr lang="ar-EG" altLang="en-US" sz="2800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 سبب أو موضوع لم يتم يتناوله بشكل مرضى</a:t>
            </a:r>
          </a:p>
          <a:p>
            <a:pPr marL="287338" indent="-287338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و هناك أسلوبان أساسيان للتعامل مع الاعتراضات الأول هو تقليل فرص حدوثها ، </a:t>
            </a:r>
            <a:r>
              <a:rPr lang="ar-EG" altLang="en-US" sz="2800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الثاني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هو معالجة ما يظهر منها بكفاءة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5219700" y="428604"/>
            <a:ext cx="39243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sz="2000" b="1" dirty="0">
                <a:solidFill>
                  <a:srgbClr val="C00000"/>
                </a:solidFill>
                <a:cs typeface="PT Bold Heading" pitchFamily="2" charset="-78"/>
              </a:rPr>
              <a:t>معالجة الاعتراضات</a:t>
            </a:r>
            <a:endParaRPr lang="en-US" altLang="en-US" sz="20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952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5DB29-A9E3-4B9B-AB8A-3B31A53817E6}" type="slidenum">
              <a:rPr lang="ar-EG" smtClean="0"/>
              <a:pPr/>
              <a:t>105</a:t>
            </a:fld>
            <a:endParaRPr lang="en-US" dirty="0" smtClean="0"/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6"/>
          <p:cNvSpPr>
            <a:spLocks noChangeArrowheads="1"/>
          </p:cNvSpPr>
          <p:nvPr/>
        </p:nvSpPr>
        <p:spPr bwMode="auto">
          <a:xfrm>
            <a:off x="3203575" y="3140075"/>
            <a:ext cx="54578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AutoShape 11"/>
          <p:cNvSpPr>
            <a:spLocks noChangeArrowheads="1"/>
          </p:cNvSpPr>
          <p:nvPr/>
        </p:nvSpPr>
        <p:spPr bwMode="auto">
          <a:xfrm>
            <a:off x="1643042" y="571480"/>
            <a:ext cx="57150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600" b="1" dirty="0" smtClean="0">
                <a:solidFill>
                  <a:srgbClr val="C20416"/>
                </a:solidFill>
                <a:cs typeface="PT Bold Heading" pitchFamily="2" charset="-78"/>
              </a:rPr>
              <a:t>إنها اختلاف في وجهات النظر</a:t>
            </a:r>
            <a:endParaRPr lang="en-US" sz="3600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sp>
        <p:nvSpPr>
          <p:cNvPr id="9216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B96AD-474D-4CD1-94E1-4DE548668CE2}" type="slidenum">
              <a:rPr lang="ar-EG" smtClean="0"/>
              <a:pPr/>
              <a:t>106</a:t>
            </a:fld>
            <a:endParaRPr lang="en-US" dirty="0" smtClean="0"/>
          </a:p>
        </p:txBody>
      </p:sp>
      <p:pic>
        <p:nvPicPr>
          <p:cNvPr id="1026" name="Picture 2" descr="C:\Users\Dell\Desktop\Sakr 2013\secure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358246" cy="457200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65834" y="0"/>
            <a:ext cx="31781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sz="2000" b="1" dirty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معالجة الاعتراضات</a:t>
            </a:r>
            <a:endParaRPr lang="en-US" altLang="en-US" sz="2000" b="1" dirty="0">
              <a:solidFill>
                <a:srgbClr val="C2041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6"/>
          <p:cNvSpPr>
            <a:spLocks noChangeArrowheads="1"/>
          </p:cNvSpPr>
          <p:nvPr/>
        </p:nvSpPr>
        <p:spPr bwMode="auto">
          <a:xfrm>
            <a:off x="3203575" y="3140075"/>
            <a:ext cx="54578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AutoShape 11"/>
          <p:cNvSpPr>
            <a:spLocks noChangeArrowheads="1"/>
          </p:cNvSpPr>
          <p:nvPr/>
        </p:nvSpPr>
        <p:spPr bwMode="auto">
          <a:xfrm>
            <a:off x="1643042" y="571480"/>
            <a:ext cx="571504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600" b="1" dirty="0" smtClean="0">
                <a:solidFill>
                  <a:srgbClr val="C20416"/>
                </a:solidFill>
                <a:cs typeface="PT Bold Heading" pitchFamily="2" charset="-78"/>
              </a:rPr>
              <a:t>إنها اختلاف في وجهات النظر</a:t>
            </a:r>
            <a:endParaRPr lang="en-US" sz="3600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sp>
        <p:nvSpPr>
          <p:cNvPr id="9216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B96AD-474D-4CD1-94E1-4DE548668CE2}" type="slidenum">
              <a:rPr lang="ar-EG" smtClean="0"/>
              <a:pPr/>
              <a:t>107</a:t>
            </a:fld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65834" y="0"/>
            <a:ext cx="31781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sz="2000" b="1" dirty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معالجة الاعتراضات</a:t>
            </a:r>
            <a:endParaRPr lang="en-US" altLang="en-US" sz="2000" b="1" dirty="0">
              <a:solidFill>
                <a:srgbClr val="C2041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pic>
        <p:nvPicPr>
          <p:cNvPr id="5122" name="Picture 2" descr="E:\Sakr\PHOTO\New folder q\10178085_648398278566130_25077556703888455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509713"/>
            <a:ext cx="5786478" cy="4705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ChangeArrowheads="1"/>
          </p:cNvSpPr>
          <p:nvPr/>
        </p:nvSpPr>
        <p:spPr bwMode="auto">
          <a:xfrm>
            <a:off x="374650" y="1643050"/>
            <a:ext cx="8626475" cy="37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287338" indent="-287338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ar-EG" altLang="en-US" sz="3200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بالدراسة ، </a:t>
            </a:r>
            <a:r>
              <a:rPr lang="ar-EG" altLang="en-US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اكتشفنا الأتي :</a:t>
            </a:r>
            <a:endParaRPr lang="ar-SA" altLang="en-US" sz="3200" b="1" dirty="0" smtClean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  <a:p>
            <a:pPr marL="287338" indent="-287338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48% من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الموظفين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يتركون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التعليمات بعد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بعد أول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أسبوع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25%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من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الموظفين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يتركون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التعليمات بعد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بعد ثاني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أسبوع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12%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من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الموظفين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يتركون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التعليمات بعد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بعد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ثالث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أسبوع</a:t>
            </a: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1084263" lvl="2" indent="-225425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endParaRPr lang="ar-EG" altLang="en-U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319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276FC-C675-4AA8-AD5B-BFEFDF8C2252}" type="slidenum">
              <a:rPr lang="ar-EG" smtClean="0"/>
              <a:pPr/>
              <a:t>108</a:t>
            </a:fld>
            <a:endParaRPr lang="en-US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65834" y="0"/>
            <a:ext cx="31781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sz="2000" b="1" dirty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معالجة الاعتراضات</a:t>
            </a:r>
            <a:endParaRPr lang="en-US" altLang="en-US" sz="2000" b="1" dirty="0">
              <a:solidFill>
                <a:srgbClr val="C2041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6"/>
          <p:cNvSpPr>
            <a:spLocks noChangeArrowheads="1"/>
          </p:cNvSpPr>
          <p:nvPr/>
        </p:nvSpPr>
        <p:spPr bwMode="auto">
          <a:xfrm>
            <a:off x="2857488" y="857232"/>
            <a:ext cx="4143404" cy="92869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600" b="1" dirty="0">
                <a:solidFill>
                  <a:srgbClr val="C20416"/>
                </a:solidFill>
                <a:cs typeface="PT Bold Heading" pitchFamily="2" charset="-78"/>
              </a:rPr>
              <a:t>أسباب الاعتراض</a:t>
            </a:r>
            <a:endParaRPr lang="en-US" sz="3600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sp>
        <p:nvSpPr>
          <p:cNvPr id="96259" name="Rectangle 7"/>
          <p:cNvSpPr>
            <a:spLocks noChangeArrowheads="1"/>
          </p:cNvSpPr>
          <p:nvPr/>
        </p:nvSpPr>
        <p:spPr bwMode="auto">
          <a:xfrm>
            <a:off x="3571874" y="2565400"/>
            <a:ext cx="535784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3200" b="1" dirty="0">
                <a:latin typeface="Arial" pitchFamily="34" charset="0"/>
                <a:cs typeface="Arial" pitchFamily="34" charset="0"/>
              </a:rPr>
              <a:t>المخاوف </a:t>
            </a:r>
            <a:r>
              <a:rPr lang="ar-EG" altLang="en-US" sz="3200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altLang="en-US" sz="3200" b="1" dirty="0">
                <a:latin typeface="Arial" pitchFamily="34" charset="0"/>
                <a:cs typeface="Arial" pitchFamily="34" charset="0"/>
              </a:rPr>
              <a:t> الشكوك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3200" b="1" dirty="0">
                <a:latin typeface="Arial" pitchFamily="34" charset="0"/>
                <a:cs typeface="Arial" pitchFamily="34" charset="0"/>
              </a:rPr>
              <a:t>البحث عن المزيد من المعلومات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3200" b="1" dirty="0">
                <a:latin typeface="Arial" pitchFamily="34" charset="0"/>
                <a:cs typeface="Arial" pitchFamily="34" charset="0"/>
              </a:rPr>
              <a:t>التأكيد على بعض النقاط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3200" b="1" dirty="0">
                <a:latin typeface="Arial" pitchFamily="34" charset="0"/>
                <a:cs typeface="Arial" pitchFamily="34" charset="0"/>
              </a:rPr>
              <a:t>التفاوض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3200" b="1" dirty="0">
                <a:latin typeface="Arial" pitchFamily="34" charset="0"/>
                <a:cs typeface="Arial" pitchFamily="34" charset="0"/>
              </a:rPr>
              <a:t>اعتراض على </a:t>
            </a:r>
            <a:r>
              <a:rPr lang="ar-SA" altLang="en-US" sz="3200" b="1" dirty="0" smtClean="0">
                <a:latin typeface="Arial" pitchFamily="34" charset="0"/>
                <a:cs typeface="Arial" pitchFamily="34" charset="0"/>
              </a:rPr>
              <a:t>المدير</a:t>
            </a:r>
            <a:r>
              <a:rPr lang="ar-EG" altLang="en-US" sz="3200" b="1" dirty="0" smtClean="0">
                <a:latin typeface="Arial" pitchFamily="34" charset="0"/>
                <a:cs typeface="Arial" pitchFamily="34" charset="0"/>
              </a:rPr>
              <a:t> نفسه</a:t>
            </a:r>
            <a:r>
              <a:rPr lang="ar-SA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ar-EG" altLang="en-US" sz="32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kumimoji="0" lang="ar-EG" sz="1800" dirty="0">
              <a:latin typeface="Tahoma" pitchFamily="34" charset="0"/>
            </a:endParaRPr>
          </a:p>
        </p:txBody>
      </p:sp>
      <p:pic>
        <p:nvPicPr>
          <p:cNvPr id="96260" name="Picture 8" descr="PE030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214563"/>
            <a:ext cx="12334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9" descr="PE0302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3500438"/>
            <a:ext cx="124936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10" descr="PE0301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881563"/>
            <a:ext cx="14033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D8EAB-6995-4FBE-87B1-E7400858B119}" type="slidenum">
              <a:rPr lang="ar-EG" smtClean="0"/>
              <a:pPr/>
              <a:t>109</a:t>
            </a:fld>
            <a:endParaRPr lang="en-US" dirty="0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965834" y="0"/>
            <a:ext cx="31781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sz="2000" b="1" dirty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معالجة الاعتراضات</a:t>
            </a:r>
            <a:endParaRPr lang="en-US" altLang="en-US" sz="2000" b="1" dirty="0">
              <a:solidFill>
                <a:srgbClr val="C2041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libya\Desktop\lالشعلة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6"/>
          <p:cNvSpPr>
            <a:spLocks noChangeArrowheads="1"/>
          </p:cNvSpPr>
          <p:nvPr/>
        </p:nvSpPr>
        <p:spPr bwMode="auto">
          <a:xfrm>
            <a:off x="3071802" y="1071546"/>
            <a:ext cx="3214710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600" b="1" dirty="0">
                <a:solidFill>
                  <a:srgbClr val="C20416"/>
                </a:solidFill>
                <a:cs typeface="PT Bold Heading" pitchFamily="2" charset="-78"/>
              </a:rPr>
              <a:t>أنواع الاعتراضات</a:t>
            </a:r>
            <a:endParaRPr lang="en-US" sz="3600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sp>
        <p:nvSpPr>
          <p:cNvPr id="97283" name="Rectangle 7"/>
          <p:cNvSpPr>
            <a:spLocks noChangeArrowheads="1"/>
          </p:cNvSpPr>
          <p:nvPr/>
        </p:nvSpPr>
        <p:spPr bwMode="auto">
          <a:xfrm>
            <a:off x="285750" y="2357431"/>
            <a:ext cx="8572500" cy="414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عادة ما يوجد نوعان من الاعتراضات ( حقيقى و غير حقيقى ) لذلك من الضرورى معرفة و فهم الاعتراضات الحقيقية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ar-SA" altLang="en-US" sz="2800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مختبىء  أو  غير ظاهر .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عقلانى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لا عقلانى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kumimoji="0" lang="ar-EG" sz="1800" dirty="0">
              <a:latin typeface="Tahoma" pitchFamily="34" charset="0"/>
            </a:endParaRPr>
          </a:p>
        </p:txBody>
      </p:sp>
      <p:sp>
        <p:nvSpPr>
          <p:cNvPr id="972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79701-318F-4C9F-8719-451B82B0631F}" type="slidenum">
              <a:rPr lang="ar-EG" smtClean="0"/>
              <a:pPr/>
              <a:t>110</a:t>
            </a:fld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86380" y="0"/>
            <a:ext cx="385762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معالجة الاعتراضات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124744"/>
            <a:ext cx="8696356" cy="49553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sz="800" i="1" dirty="0" smtClean="0"/>
              <a:t> </a:t>
            </a:r>
            <a:endParaRPr lang="en-US" sz="800" dirty="0" smtClean="0"/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يملون بسرعة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مستعدون للمجازفة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لا يحبون القواعد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يسالون ماذا لو </a:t>
            </a:r>
            <a:r>
              <a:rPr lang="ar-S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؟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كثيرون الأخطاء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متعاونين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كريمين ومتسامحين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معتمدين على أنفسهم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ذوي خبرة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يحفزوا ويشجعوا نفسهم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يعملون بجدية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ar-S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اجتماعين 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ar-SA" sz="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929454" y="0"/>
            <a:ext cx="2214546" cy="4286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الفرق بين المدير و القائد</a:t>
            </a:r>
            <a:endParaRPr kumimoji="0" lang="ar-SA" sz="1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1643042" y="285728"/>
            <a:ext cx="4786346" cy="71438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990000"/>
                </a:solidFill>
                <a:cs typeface="PT Bold Heading" pitchFamily="2" charset="-78"/>
              </a:rPr>
              <a:t>القادة المبدعون</a:t>
            </a:r>
            <a:endParaRPr lang="en-US" dirty="0">
              <a:solidFill>
                <a:srgbClr val="990000"/>
              </a:solidFill>
              <a:cs typeface="PT Bold Heading" pitchFamily="2" charset="-78"/>
            </a:endParaRPr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7701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5"/>
          <p:cNvSpPr>
            <a:spLocks noChangeArrowheads="1"/>
          </p:cNvSpPr>
          <p:nvPr/>
        </p:nvSpPr>
        <p:spPr bwMode="auto">
          <a:xfrm>
            <a:off x="2500298" y="928670"/>
            <a:ext cx="3857653" cy="7905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2800" b="1" dirty="0">
                <a:solidFill>
                  <a:srgbClr val="C20416"/>
                </a:solidFill>
                <a:cs typeface="PT Bold Heading" pitchFamily="2" charset="-78"/>
              </a:rPr>
              <a:t>تقليل فرص الاعتراض</a:t>
            </a:r>
            <a:endParaRPr lang="en-US" sz="2800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sp>
        <p:nvSpPr>
          <p:cNvPr id="103427" name="Rectangle 11"/>
          <p:cNvSpPr>
            <a:spLocks noChangeArrowheads="1"/>
          </p:cNvSpPr>
          <p:nvPr/>
        </p:nvSpPr>
        <p:spPr bwMode="auto">
          <a:xfrm>
            <a:off x="214312" y="1857364"/>
            <a:ext cx="8929687" cy="45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دعنا نستعرض باختصار كيف يمكن تقليل فرص وجود اعتراض ،و المفتاح هنا هو وجود معلومات جيدة عن </a:t>
            </a:r>
            <a:r>
              <a:rPr lang="ar-EG" sz="2800" b="1" dirty="0" err="1" smtClean="0">
                <a:latin typeface="Arial" pitchFamily="34" charset="0"/>
                <a:cs typeface="Arial" pitchFamily="34" charset="0"/>
              </a:rPr>
              <a:t>ال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ميل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يتم الحصول عليها عن طريق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ما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يسمى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بالنفاذ الجيد </a:t>
            </a:r>
            <a:r>
              <a:rPr lang="ar-EG" sz="2800" b="1" dirty="0" err="1" smtClean="0">
                <a:latin typeface="Arial" pitchFamily="34" charset="0"/>
                <a:cs typeface="Arial" pitchFamily="34" charset="0"/>
              </a:rPr>
              <a:t>لل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ميل.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ووجود معلومات جيدة عن </a:t>
            </a:r>
            <a:r>
              <a:rPr lang="ar-EG" sz="2800" b="1" dirty="0" err="1" smtClean="0">
                <a:latin typeface="Arial" pitchFamily="34" charset="0"/>
                <a:cs typeface="Arial" pitchFamily="34" charset="0"/>
              </a:rPr>
              <a:t>ال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ميل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يمكنك بالقطع من توقع اعتراضاته . ثم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، من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خلال التخطيط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للاجتماع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يمكنك تفصيل التقديم تبعا لظروف </a:t>
            </a:r>
            <a:r>
              <a:rPr lang="ar-EG" sz="2800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 احتياجات </a:t>
            </a:r>
            <a:r>
              <a:rPr lang="ar-EG" sz="2800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 حدود </a:t>
            </a:r>
            <a:r>
              <a:rPr lang="ar-EG" sz="2800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 إمكانيات </a:t>
            </a:r>
            <a:r>
              <a:rPr lang="ar-EG" sz="2800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 فرص </a:t>
            </a:r>
            <a:r>
              <a:rPr lang="ar-EG" sz="2800" b="1" dirty="0" err="1" smtClean="0">
                <a:latin typeface="Arial" pitchFamily="34" charset="0"/>
                <a:cs typeface="Arial" pitchFamily="34" charset="0"/>
              </a:rPr>
              <a:t>ال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ميل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بطريقة تمكنك من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الإجابة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على اعتراضاته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</a:pP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وبذلك نكون قد قللنا من فرص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الاعتراض</a:t>
            </a:r>
            <a:endParaRPr lang="ar-EG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A78F28-92C6-4512-B16C-BD47A2E292C6}" type="slidenum">
              <a:rPr lang="ar-EG" smtClean="0"/>
              <a:pPr/>
              <a:t>111</a:t>
            </a:fld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86380" y="0"/>
            <a:ext cx="385762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معالجة الاعتراضات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5"/>
          <p:cNvSpPr>
            <a:spLocks noChangeArrowheads="1"/>
          </p:cNvSpPr>
          <p:nvPr/>
        </p:nvSpPr>
        <p:spPr bwMode="auto">
          <a:xfrm>
            <a:off x="2714612" y="571480"/>
            <a:ext cx="3857651" cy="78581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b="1" dirty="0">
                <a:solidFill>
                  <a:srgbClr val="C20416"/>
                </a:solidFill>
                <a:cs typeface="PT Bold Heading" pitchFamily="2" charset="-78"/>
              </a:rPr>
              <a:t>نصائح تناول الاعتراضات</a:t>
            </a:r>
            <a:endParaRPr 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sp>
        <p:nvSpPr>
          <p:cNvPr id="104451" name="Rectangle 11"/>
          <p:cNvSpPr>
            <a:spLocks noChangeArrowheads="1"/>
          </p:cNvSpPr>
          <p:nvPr/>
        </p:nvSpPr>
        <p:spPr bwMode="auto">
          <a:xfrm>
            <a:off x="214282" y="2071678"/>
            <a:ext cx="875033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أن تكون ملما بالمعلومات .. إن تناول الاعتراضات يتطلب إلماما كاملا بالمعلومات الخاصة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بال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ميل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من كل نواحيه </a:t>
            </a:r>
            <a:r>
              <a:rPr lang="ar-EG" sz="2800" b="1" dirty="0" err="1">
                <a:latin typeface="Arial" pitchFamily="34" charset="0"/>
                <a:cs typeface="Arial" pitchFamily="34" charset="0"/>
              </a:rPr>
              <a:t>و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تدريبه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و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ظروفه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</a:pPr>
            <a:endParaRPr lang="ar-EG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أن تكون ماهرا بترجمة الاعتراضات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إلى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نقاط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تساعد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ك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و ذلك بربطها بفوائد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ل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ميل.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</a:pPr>
            <a:endParaRPr lang="ar-EG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أن تكون مختصرا لا تكثر الكلام عن الاعتراضات ، أعرض القضية مضاف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إليها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المعلومات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الكافية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لإتمام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المطلوب</a:t>
            </a:r>
            <a:endParaRPr lang="ar-EG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AutoShape 13"/>
          <p:cNvSpPr>
            <a:spLocks noChangeArrowheads="1"/>
          </p:cNvSpPr>
          <p:nvPr/>
        </p:nvSpPr>
        <p:spPr bwMode="auto">
          <a:xfrm>
            <a:off x="4714876" y="1285860"/>
            <a:ext cx="4248150" cy="1071570"/>
          </a:xfrm>
          <a:prstGeom prst="horizontalScroll">
            <a:avLst>
              <a:gd name="adj" fmla="val 25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635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b="1" dirty="0">
                <a:solidFill>
                  <a:srgbClr val="C20416"/>
                </a:solidFill>
                <a:cs typeface="PT Bold Heading" pitchFamily="2" charset="-78"/>
              </a:rPr>
              <a:t>إن تناول الاعتراضات يتطلب :</a:t>
            </a:r>
            <a:endParaRPr 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sp>
        <p:nvSpPr>
          <p:cNvPr id="10445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EADC08-DE07-4AE0-AD9B-49789B40855E}" type="slidenum">
              <a:rPr lang="ar-EG" smtClean="0"/>
              <a:pPr/>
              <a:t>112</a:t>
            </a:fld>
            <a:endParaRPr lang="en-US" dirty="0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86380" y="0"/>
            <a:ext cx="385762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معالجة الاعتراضات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j0404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076700"/>
            <a:ext cx="1600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9" descr="j0408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725"/>
            <a:ext cx="18478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j0300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256"/>
            <a:ext cx="18097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loud Callout 11"/>
          <p:cNvSpPr/>
          <p:nvPr/>
        </p:nvSpPr>
        <p:spPr bwMode="auto">
          <a:xfrm>
            <a:off x="214282" y="1785926"/>
            <a:ext cx="8715436" cy="2071702"/>
          </a:xfrm>
          <a:prstGeom prst="cloudCallout">
            <a:avLst>
              <a:gd name="adj1" fmla="val 21968"/>
              <a:gd name="adj2" fmla="val -92275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E35A8E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0" dist="254000" algn="l" rotWithShape="0">
              <a:srgbClr val="FFCCFF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CCFF"/>
            </a:extrusionClr>
            <a:contourClr>
              <a:srgbClr val="FFCCFF"/>
            </a:contourClr>
          </a:sp3d>
        </p:spPr>
        <p:txBody>
          <a:bodyPr wrap="none"/>
          <a:lstStyle/>
          <a:p>
            <a:pPr>
              <a:defRPr/>
            </a:pPr>
            <a:r>
              <a:rPr lang="ar-EG" altLang="en-US" sz="3600" b="1" dirty="0">
                <a:solidFill>
                  <a:srgbClr val="C20416"/>
                </a:solidFill>
                <a:cs typeface="PT Bold Heading" pitchFamily="2" charset="-78"/>
              </a:rPr>
              <a:t>مهارات </a:t>
            </a:r>
            <a:r>
              <a:rPr lang="ar-EG" altLang="en-US" sz="3600" b="1" dirty="0" smtClean="0">
                <a:solidFill>
                  <a:srgbClr val="C20416"/>
                </a:solidFill>
                <a:cs typeface="PT Bold Heading" pitchFamily="2" charset="-78"/>
              </a:rPr>
              <a:t>الاتصال</a:t>
            </a:r>
            <a:r>
              <a:rPr lang="ar-SA" altLang="en-US" sz="3600" b="1" dirty="0" smtClean="0">
                <a:solidFill>
                  <a:srgbClr val="C20416"/>
                </a:solidFill>
                <a:cs typeface="PT Bold Heading" pitchFamily="2" charset="-78"/>
              </a:rPr>
              <a:t> والتعامل مع الآخرين</a:t>
            </a:r>
            <a:endParaRPr lang="ar-EG" altLang="en-US" sz="3600" b="1" dirty="0">
              <a:solidFill>
                <a:srgbClr val="C20416"/>
              </a:solidFill>
              <a:cs typeface="PT Bold Heading" pitchFamily="2" charset="-78"/>
            </a:endParaRPr>
          </a:p>
          <a:p>
            <a:pPr algn="l">
              <a:defRPr/>
            </a:pPr>
            <a:r>
              <a:rPr lang="en-US" sz="4000" dirty="0">
                <a:solidFill>
                  <a:srgbClr val="C20416"/>
                </a:solidFill>
                <a:latin typeface="Broadway" pitchFamily="82" charset="0"/>
                <a:cs typeface="+mn-cs"/>
              </a:rPr>
              <a:t>Communication Skills</a:t>
            </a:r>
          </a:p>
          <a:p>
            <a:pPr>
              <a:defRPr/>
            </a:pPr>
            <a:endParaRPr lang="en-US" altLang="en-US" dirty="0">
              <a:solidFill>
                <a:srgbClr val="E35A8E"/>
              </a:solidFill>
              <a:cs typeface="Andalus" pitchFamily="2" charset="-78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7" name="Left-Right Arrow 16"/>
          <p:cNvSpPr/>
          <p:nvPr/>
        </p:nvSpPr>
        <p:spPr bwMode="auto">
          <a:xfrm>
            <a:off x="5643570" y="4643446"/>
            <a:ext cx="1428760" cy="1000132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isometricOffAxis1Top">
              <a:rot lat="18075715" lon="18392745" rev="2858552"/>
            </a:camera>
            <a:lightRig rig="threePt" dir="t"/>
          </a:scene3d>
          <a:sp3d>
            <a:bevelT w="165100" prst="coolSlant"/>
            <a:bevelB w="165100" prst="coolSlant"/>
          </a:sp3d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18" name="Left-Right Arrow 17"/>
          <p:cNvSpPr/>
          <p:nvPr/>
        </p:nvSpPr>
        <p:spPr bwMode="auto">
          <a:xfrm>
            <a:off x="2000232" y="4572008"/>
            <a:ext cx="1428760" cy="928694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isometricOffAxis1Top">
              <a:rot lat="18075715" lon="18392745" rev="2858552"/>
            </a:camera>
            <a:lightRig rig="threePt" dir="t"/>
          </a:scene3d>
          <a:sp3d>
            <a:bevelT w="165100" prst="coolSlant"/>
            <a:bevelB w="165100" prst="coolSlant"/>
          </a:sp3d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3994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76029F-9635-44BD-A528-C7FBC9DFC570}" type="slidenum">
              <a:rPr lang="ar-EG" smtClean="0"/>
              <a:pPr/>
              <a:t>113</a:t>
            </a:fld>
            <a:endParaRPr lang="en-US" dirty="0" smtClean="0"/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285861"/>
            <a:ext cx="8643937" cy="1571635"/>
          </a:xfrm>
        </p:spPr>
        <p:txBody>
          <a:bodyPr lIns="92075" tIns="46038" rIns="0" bIns="46038">
            <a:normAutofit lnSpcReduction="10000"/>
          </a:bodyPr>
          <a:lstStyle/>
          <a:p>
            <a:pPr marL="287338" indent="-287338" eaLnBrk="1" hangingPunct="1">
              <a:defRPr/>
            </a:pPr>
            <a:r>
              <a:rPr kumimoji="1" lang="ar-EG" altLang="en-US" sz="36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الهدف</a:t>
            </a:r>
            <a:endParaRPr kumimoji="1" lang="en-US" altLang="en-US" sz="3600" b="1" kern="1200" dirty="0" smtClean="0">
              <a:solidFill>
                <a:srgbClr val="C00000"/>
              </a:solidFill>
              <a:latin typeface="Times New Roman" pitchFamily="18" charset="0"/>
              <a:cs typeface="PT Bold Heading" pitchFamily="2" charset="-78"/>
            </a:endParaRPr>
          </a:p>
          <a:p>
            <a:pPr marL="627063" lvl="1" indent="-225425" eaLnBrk="1" hangingPunct="1">
              <a:defRPr/>
            </a:pPr>
            <a:r>
              <a:rPr kumimoji="1" lang="ar-EG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شرح عملية الاتصال الناجح و توضيح كيفية بناء قنوات اتصال مفتوحة مع </a:t>
            </a:r>
            <a:r>
              <a:rPr kumimoji="1" lang="ar-EG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ال</a:t>
            </a:r>
            <a:r>
              <a:rPr kumimoji="1" lang="ar-SA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فريق</a:t>
            </a:r>
            <a:r>
              <a:rPr kumimoji="1" lang="ar-EG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لخلق جو خصب لتبادل المعلومات</a:t>
            </a:r>
            <a:r>
              <a:rPr kumimoji="1" lang="ar-EG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1" lang="ar-SA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7063" lvl="1" indent="-225425" eaLnBrk="1" hangingPunct="1">
              <a:defRPr/>
            </a:pPr>
            <a:endParaRPr kumimoji="1" lang="ar-EG" sz="320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7063" lvl="1" indent="-225425" eaLnBrk="1" hangingPunct="1">
              <a:buFontTx/>
              <a:buNone/>
              <a:defRPr/>
            </a:pPr>
            <a:endParaRPr lang="ar-EG" sz="2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B2753-0618-46C6-9DED-90334EA8FB42}" type="slidenum">
              <a:rPr lang="ar-EG" smtClean="0"/>
              <a:pPr/>
              <a:t>114</a:t>
            </a:fld>
            <a:endParaRPr lang="en-US" dirty="0" smtClean="0"/>
          </a:p>
        </p:txBody>
      </p:sp>
      <p:sp>
        <p:nvSpPr>
          <p:cNvPr id="40964" name="Rectangle 11"/>
          <p:cNvSpPr>
            <a:spLocks noChangeArrowheads="1"/>
          </p:cNvSpPr>
          <p:nvPr/>
        </p:nvSpPr>
        <p:spPr bwMode="auto">
          <a:xfrm>
            <a:off x="642938" y="3143248"/>
            <a:ext cx="850106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287338" indent="-287338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ar-EG" altLang="en-US" sz="3200" b="1" dirty="0">
                <a:solidFill>
                  <a:srgbClr val="C00000"/>
                </a:solidFill>
                <a:cs typeface="PT Bold Heading" pitchFamily="2" charset="-78"/>
              </a:rPr>
              <a:t>ما هو المقصود بتبادل </a:t>
            </a:r>
            <a:r>
              <a:rPr lang="ar-EG" altLang="en-US" sz="3200" b="1" dirty="0" smtClean="0">
                <a:solidFill>
                  <a:srgbClr val="C00000"/>
                </a:solidFill>
                <a:cs typeface="PT Bold Heading" pitchFamily="2" charset="-78"/>
              </a:rPr>
              <a:t>المعلومات</a:t>
            </a:r>
            <a:endParaRPr lang="ar-SA" altLang="en-US" sz="3200" b="1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marL="287338" indent="-287338">
              <a:spcBef>
                <a:spcPct val="20000"/>
              </a:spcBef>
              <a:buSzPct val="90000"/>
            </a:pPr>
            <a:endParaRPr lang="ar-EG" altLang="en-US" sz="3200" dirty="0">
              <a:solidFill>
                <a:srgbClr val="002060"/>
              </a:solidFill>
              <a:cs typeface="PT Bold Heading" pitchFamily="2" charset="-78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نحن عادة ما نجد انفسنا فى مواقف تحتاج الى مهارات اتصال تتمثل هذه المواقف فى حوارات مع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العاملين بما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تم انهاؤه من أعمال معهم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فال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موظف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عادة لديه احتياجات و ظروف و حدود معينه و نحن لدينا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أهداف يجب أن تتحقق .....</a:t>
            </a:r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500174"/>
            <a:ext cx="8501062" cy="3786214"/>
          </a:xfrm>
        </p:spPr>
        <p:txBody>
          <a:bodyPr lIns="92075" tIns="46038" rIns="0" bIns="46038">
            <a:normAutofit/>
          </a:bodyPr>
          <a:lstStyle/>
          <a:p>
            <a:pPr marL="287338" indent="-287338" eaLnBrk="1" hangingPunct="1">
              <a:defRPr/>
            </a:pPr>
            <a:r>
              <a:rPr kumimoji="1" lang="ar-EG" altLang="en-US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مهمتنا </a:t>
            </a:r>
            <a:r>
              <a:rPr kumimoji="1" lang="ar-EG" altLang="en-US" b="1" kern="1200" dirty="0" err="1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ك</a:t>
            </a:r>
            <a:r>
              <a:rPr kumimoji="1" lang="ar-SA" altLang="en-US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إدارة </a:t>
            </a:r>
            <a:r>
              <a:rPr kumimoji="1" lang="ar-EG" altLang="en-US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هي </a:t>
            </a:r>
            <a:r>
              <a:rPr kumimoji="1" lang="ar-EG" altLang="en-US" sz="4000" b="1" kern="1200" dirty="0" smtClean="0">
                <a:solidFill>
                  <a:srgbClr val="C00000"/>
                </a:solidFill>
                <a:latin typeface="Times New Roman" pitchFamily="18" charset="0"/>
                <a:cs typeface="Andalus" pitchFamily="2" charset="-78"/>
              </a:rPr>
              <a:t>:</a:t>
            </a:r>
            <a:endParaRPr kumimoji="1" lang="ar-SA" altLang="en-US" sz="4000" b="1" kern="1200" dirty="0" smtClean="0">
              <a:solidFill>
                <a:srgbClr val="C00000"/>
              </a:solidFill>
              <a:latin typeface="Times New Roman" pitchFamily="18" charset="0"/>
              <a:cs typeface="Andalus" pitchFamily="2" charset="-78"/>
            </a:endParaRPr>
          </a:p>
          <a:p>
            <a:pPr marL="287338" indent="-287338" eaLnBrk="1" hangingPunct="1">
              <a:buNone/>
              <a:defRPr/>
            </a:pPr>
            <a:endParaRPr kumimoji="1" lang="en-US" altLang="en-US" sz="4000" kern="1200" dirty="0" smtClean="0">
              <a:solidFill>
                <a:srgbClr val="002060"/>
              </a:solidFill>
              <a:latin typeface="Times New Roman" pitchFamily="18" charset="0"/>
              <a:cs typeface="Andalus" pitchFamily="2" charset="-78"/>
            </a:endParaRPr>
          </a:p>
          <a:p>
            <a:pPr marL="627063" lvl="1" indent="-225425" eaLnBrk="1" hangingPunct="1">
              <a:defRPr/>
            </a:pPr>
            <a:r>
              <a:rPr kumimoji="1" lang="ar-EG" sz="3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توافق أهدافنا مع احتياجات و ظروف و حدود </a:t>
            </a:r>
            <a:r>
              <a:rPr kumimoji="1" lang="ar-SA" sz="3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الشركة</a:t>
            </a:r>
            <a:r>
              <a:rPr kumimoji="1" lang="ar-EG" sz="3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.</a:t>
            </a:r>
            <a:endParaRPr kumimoji="1" lang="ar-SA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7063" lvl="1" indent="-225425" eaLnBrk="1" hangingPunct="1">
              <a:buNone/>
              <a:defRPr/>
            </a:pPr>
            <a:endParaRPr kumimoji="1" lang="ar-EG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7063" lvl="1" indent="-225425" eaLnBrk="1" hangingPunct="1">
              <a:defRPr/>
            </a:pPr>
            <a:r>
              <a:rPr kumimoji="1" lang="ar-EG" sz="3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إستخدام مهارات الاتصال </a:t>
            </a:r>
            <a:r>
              <a:rPr kumimoji="1" lang="ar-SA" sz="3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لتحقيق أسرع </a:t>
            </a:r>
            <a:r>
              <a:rPr kumimoji="1" lang="ar-SA" sz="32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kumimoji="1" lang="ar-SA" sz="3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أفضل النتائج</a:t>
            </a:r>
            <a:r>
              <a:rPr kumimoji="1" lang="ar-EG" sz="32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27063" lvl="1" indent="-225425" eaLnBrk="1" hangingPunct="1">
              <a:buFontTx/>
              <a:buNone/>
              <a:defRPr/>
            </a:pPr>
            <a:endParaRPr lang="ar-EG" sz="2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9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AC1ED-9A10-46E8-BDB5-8EC3EF6AAB05}" type="slidenum">
              <a:rPr lang="ar-EG" smtClean="0"/>
              <a:pPr/>
              <a:t>115</a:t>
            </a:fld>
            <a:endParaRPr lang="en-US" dirty="0" smtClean="0"/>
          </a:p>
        </p:txBody>
      </p:sp>
      <p:pic>
        <p:nvPicPr>
          <p:cNvPr id="4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285860"/>
            <a:ext cx="8358188" cy="4929203"/>
          </a:xfrm>
        </p:spPr>
        <p:txBody>
          <a:bodyPr lIns="92075" tIns="46038" rIns="0" bIns="46038"/>
          <a:lstStyle/>
          <a:p>
            <a:pPr marL="287338" indent="-287338" eaLnBrk="1" hangingPunct="1">
              <a:defRPr/>
            </a:pPr>
            <a:r>
              <a:rPr kumimoji="1" lang="ar-EG" altLang="en-US" sz="36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و لكى نحقق ذلك يجب علينا :</a:t>
            </a:r>
            <a:endParaRPr kumimoji="1" lang="ar-SA" altLang="en-US" sz="3600" b="1" kern="1200" dirty="0" smtClean="0">
              <a:solidFill>
                <a:srgbClr val="C00000"/>
              </a:solidFill>
              <a:latin typeface="Times New Roman" pitchFamily="18" charset="0"/>
              <a:cs typeface="PT Bold Heading" pitchFamily="2" charset="-78"/>
            </a:endParaRPr>
          </a:p>
          <a:p>
            <a:pPr marL="287338" indent="-287338" eaLnBrk="1" hangingPunct="1">
              <a:defRPr/>
            </a:pPr>
            <a:endParaRPr kumimoji="1" lang="en-US" altLang="en-US" sz="4000" kern="1200" dirty="0" smtClean="0">
              <a:solidFill>
                <a:srgbClr val="002060"/>
              </a:solidFill>
              <a:latin typeface="Times New Roman" pitchFamily="18" charset="0"/>
              <a:cs typeface="Andalus" pitchFamily="2" charset="-78"/>
            </a:endParaRPr>
          </a:p>
          <a:p>
            <a:pPr marL="627063" lvl="1" indent="-225425" eaLnBrk="1" hangingPunct="1">
              <a:defRPr/>
            </a:pPr>
            <a:r>
              <a:rPr kumimoji="1" lang="ar-EG" sz="3200" b="1" kern="1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PT Bold Heading" pitchFamily="2" charset="-78"/>
              </a:rPr>
              <a:t>أولا : </a:t>
            </a:r>
            <a:r>
              <a:rPr kumimoji="1" lang="ar-EG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الاستماع الجيد ( كن مستمعا جيدا</a:t>
            </a:r>
            <a:r>
              <a:rPr kumimoji="1" lang="ar-SA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1" lang="ar-EG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1" lang="ar-SA" sz="3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7063" lvl="1" indent="-225425" eaLnBrk="1" hangingPunct="1">
              <a:buNone/>
              <a:defRPr/>
            </a:pPr>
            <a:endParaRPr kumimoji="1" lang="ar-EG" sz="3200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7063" lvl="1" indent="-225425" eaLnBrk="1" hangingPunct="1">
              <a:defRPr/>
            </a:pPr>
            <a:r>
              <a:rPr kumimoji="1" lang="ar-EG" b="1" kern="1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PT Bold Heading" pitchFamily="2" charset="-78"/>
              </a:rPr>
              <a:t>ثانيا </a:t>
            </a:r>
            <a:r>
              <a:rPr kumimoji="1" lang="ar-EG" sz="3200" b="1" kern="1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1" lang="ar-EG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الإحساس بأحاسيس </a:t>
            </a:r>
            <a:r>
              <a:rPr kumimoji="1" lang="ar-SA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ا</a:t>
            </a:r>
            <a:r>
              <a:rPr kumimoji="1" lang="ar-EG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ل</a:t>
            </a:r>
            <a:r>
              <a:rPr kumimoji="1" lang="ar-SA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زميل</a:t>
            </a:r>
            <a:endParaRPr kumimoji="1" lang="ar-EG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7063" lvl="1" indent="-225425" eaLnBrk="1" hangingPunct="1">
              <a:buFontTx/>
              <a:buNone/>
              <a:defRPr/>
            </a:pPr>
            <a:r>
              <a:rPr kumimoji="1" lang="ar-EG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و التى تساعدنا على الحصول على قنوات اتصال مفتوحة مع </a:t>
            </a:r>
            <a:r>
              <a:rPr kumimoji="1" lang="ar-EG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ال</a:t>
            </a:r>
            <a:r>
              <a:rPr kumimoji="1" lang="ar-SA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زميل</a:t>
            </a:r>
            <a:r>
              <a:rPr kumimoji="1" lang="ar-EG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مما يسهل عملية تبادل المعلومات و تحقيق اهدافنا و لكن ... يجب </a:t>
            </a:r>
            <a:r>
              <a:rPr kumimoji="1" lang="ar-EG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الت</a:t>
            </a:r>
            <a:r>
              <a:rPr kumimoji="1" lang="ar-SA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أ</a:t>
            </a:r>
            <a:r>
              <a:rPr kumimoji="1" lang="ar-EG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كد أولا أن</a:t>
            </a:r>
            <a:r>
              <a:rPr kumimoji="1" lang="ar-SA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ه يستوعب مسئولياته</a:t>
            </a:r>
            <a:endParaRPr kumimoji="1" lang="ar-EG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627063" lvl="1" indent="-225425" eaLnBrk="1" hangingPunct="1">
              <a:buFontTx/>
              <a:buNone/>
              <a:defRPr/>
            </a:pPr>
            <a:endParaRPr lang="ar-EG" sz="2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61C47-F57D-4597-BC87-CF002DD08C16}" type="slidenum">
              <a:rPr lang="ar-EG" smtClean="0"/>
              <a:pPr/>
              <a:t>116</a:t>
            </a:fld>
            <a:endParaRPr lang="en-US" dirty="0" smtClean="0"/>
          </a:p>
        </p:txBody>
      </p:sp>
      <p:pic>
        <p:nvPicPr>
          <p:cNvPr id="43011" name="Picture 7" descr="j0304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3371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214313" y="1000108"/>
            <a:ext cx="8715375" cy="5357830"/>
          </a:xfrm>
        </p:spPr>
        <p:txBody>
          <a:bodyPr lIns="92075" tIns="46038" rIns="0" bIns="46038"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2800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الظواهر التى توضح اذا كانت نافذة اتصال </a:t>
            </a:r>
            <a:r>
              <a:rPr kumimoji="1" lang="ar-SA" altLang="en-US" sz="2800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الزميل</a:t>
            </a:r>
            <a:r>
              <a:rPr kumimoji="1" lang="ar-EG" altLang="en-US" sz="2800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مغلقة ام لا.....</a:t>
            </a:r>
            <a:endParaRPr kumimoji="1" lang="ar-SA" altLang="en-US" sz="2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SA" altLang="en-US" sz="2800" kern="1200" dirty="0" smtClean="0">
              <a:solidFill>
                <a:srgbClr val="C00000"/>
              </a:solidFill>
              <a:latin typeface="Times New Roman" pitchFamily="18" charset="0"/>
              <a:cs typeface="PT Bold Heading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EG" altLang="en-US" sz="3000" kern="1200" dirty="0" smtClean="0">
              <a:solidFill>
                <a:srgbClr val="002060"/>
              </a:solidFill>
              <a:latin typeface="Times New Roman" pitchFamily="18" charset="0"/>
              <a:cs typeface="Andalus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kern="1200" dirty="0" smtClean="0">
                <a:solidFill>
                  <a:srgbClr val="C20416"/>
                </a:solidFill>
                <a:latin typeface="Times New Roman" pitchFamily="18" charset="0"/>
                <a:cs typeface="PT Bold Heading" pitchFamily="2" charset="-78"/>
              </a:rPr>
              <a:t>1</a:t>
            </a:r>
            <a:r>
              <a:rPr kumimoji="1" lang="ar-EG" altLang="en-US" sz="2800" b="1" kern="1200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.إعطاء اعذار و مبررات:</a:t>
            </a:r>
            <a:r>
              <a:rPr kumimoji="1" lang="en-US" altLang="en-US" sz="2400" b="1" kern="1200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ممكن التعرف على اذا كانت نافذة اتصال </a:t>
            </a:r>
            <a:r>
              <a:rPr kumimoji="1" lang="ar-SA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</a:t>
            </a:r>
            <a:r>
              <a:rPr kumimoji="1" lang="ar-SA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ميل مغلقة عند ابداؤه</a:t>
            </a:r>
            <a:r>
              <a:rPr kumimoji="1" lang="en-US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اسباب</a:t>
            </a:r>
            <a:r>
              <a:rPr kumimoji="1" lang="en-US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او اعذار لشرح الامور التى لم ينفذها طبقا لما</a:t>
            </a:r>
            <a:r>
              <a:rPr kumimoji="1" lang="en-US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هو متفق عليه.</a:t>
            </a:r>
            <a:endParaRPr kumimoji="1" lang="ar-EG" altLang="en-US" sz="3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E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kern="1200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kumimoji="1" lang="ar-EG" altLang="en-US" sz="2800" b="1" kern="1200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اتهام الاخرين: 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عندما يبدأ </a:t>
            </a:r>
            <a:r>
              <a:rPr kumimoji="1" lang="ar-EG" altLang="en-US" sz="28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</a:t>
            </a:r>
            <a:r>
              <a:rPr kumimoji="1" lang="ar-SA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ميل في </a:t>
            </a:r>
            <a:r>
              <a:rPr kumimoji="1" lang="ar-SA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لقاء اللوم على الاخرين أو موقف خارج عن ارادته..قد يلقى الذنب على عدم اتساع الوقت لتنفيذ ما اتفقتم عليه او يلوم</a:t>
            </a:r>
            <a:r>
              <a:rPr kumimoji="1" lang="en-US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الاخرين لعدم تعاونهم او مساندتهم له. ----</a:t>
            </a:r>
            <a:endParaRPr kumimoji="1" lang="ar-EG" altLang="en-US" sz="3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0C595A-CF75-4896-9B18-B68AFF5DE014}" type="slidenum">
              <a:rPr lang="ar-EG" smtClean="0"/>
              <a:pPr/>
              <a:t>117</a:t>
            </a:fld>
            <a:endParaRPr lang="en-US" dirty="0" smtClean="0"/>
          </a:p>
        </p:txBody>
      </p:sp>
      <p:pic>
        <p:nvPicPr>
          <p:cNvPr id="4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8"/>
          <p:cNvSpPr>
            <a:spLocks noGrp="1" noChangeArrowheads="1"/>
          </p:cNvSpPr>
          <p:nvPr>
            <p:ph idx="1"/>
          </p:nvPr>
        </p:nvSpPr>
        <p:spPr>
          <a:xfrm>
            <a:off x="251520" y="1000108"/>
            <a:ext cx="8572500" cy="3714776"/>
          </a:xfrm>
        </p:spPr>
        <p:txBody>
          <a:bodyPr lIns="92075" tIns="46038" rIns="0" bIns="46038"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28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الظواهر التى توضح اذا كانت نافذة اتصال </a:t>
            </a:r>
            <a:r>
              <a:rPr kumimoji="1" lang="ar-EG" altLang="en-US" sz="2800" b="1" kern="1200" dirty="0" err="1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ال</a:t>
            </a:r>
            <a:r>
              <a:rPr kumimoji="1" lang="ar-SA" altLang="en-US" sz="28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ز</a:t>
            </a:r>
            <a:r>
              <a:rPr kumimoji="1" lang="ar-EG" altLang="en-US" sz="28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ميل مغلقة ام لا.....</a:t>
            </a:r>
            <a:endParaRPr kumimoji="1" lang="ar-SA" altLang="en-US" sz="2800" b="1" kern="1200" dirty="0" smtClean="0">
              <a:solidFill>
                <a:srgbClr val="C00000"/>
              </a:solidFill>
              <a:latin typeface="Times New Roman" pitchFamily="18" charset="0"/>
              <a:cs typeface="PT Bold Heading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EG" altLang="en-US" sz="3000" kern="1200" dirty="0" smtClean="0">
              <a:solidFill>
                <a:srgbClr val="002060"/>
              </a:solidFill>
              <a:latin typeface="Times New Roman" pitchFamily="18" charset="0"/>
              <a:cs typeface="Andalus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28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3</a:t>
            </a:r>
            <a:r>
              <a:rPr kumimoji="1" lang="ar-EG" altLang="en-US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. </a:t>
            </a:r>
            <a:r>
              <a:rPr kumimoji="1" lang="ar-EG" altLang="en-US" sz="2800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العدوانية</a:t>
            </a:r>
            <a:r>
              <a:rPr kumimoji="1" lang="ar-SA" altLang="en-US" sz="2800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ar-EG" altLang="en-US" sz="2800" b="1" kern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</a:t>
            </a:r>
            <a:r>
              <a:rPr kumimoji="1" lang="ar-EG" altLang="en-US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فتعال الغضب و قلب الهجوم على الشخص الذي يواجهه.---</a:t>
            </a:r>
            <a:endParaRPr kumimoji="1" lang="ar-EG" alt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EG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2800" b="1" kern="1200" dirty="0" smtClean="0">
                <a:solidFill>
                  <a:srgbClr val="C20416"/>
                </a:solidFill>
                <a:latin typeface="Times New Roman" pitchFamily="18" charset="0"/>
                <a:cs typeface="PT Bold Heading" pitchFamily="2" charset="-78"/>
              </a:rPr>
              <a:t>4. </a:t>
            </a:r>
            <a:r>
              <a:rPr kumimoji="1" lang="ar-EG" altLang="en-US" sz="2800" b="1" kern="1200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الانسحاب</a:t>
            </a:r>
            <a:r>
              <a:rPr kumimoji="1" lang="ar-SA" altLang="en-US" sz="2800" b="1" kern="1200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ar-EG" altLang="en-US" sz="2800" b="1" kern="1200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1" lang="ar-EG" altLang="en-US" sz="3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</a:t>
            </a:r>
            <a:r>
              <a:rPr kumimoji="1" lang="ar-EG" altLang="en-US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لتراجع </a:t>
            </a:r>
            <a:r>
              <a:rPr kumimoji="1" lang="ar-EG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فى النقاش معك </a:t>
            </a:r>
            <a:r>
              <a:rPr kumimoji="1" lang="ar-EG" sz="28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فى</a:t>
            </a:r>
            <a:r>
              <a:rPr kumimoji="1" lang="ar-EG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الموضوع ---- </a:t>
            </a:r>
            <a:endParaRPr kumimoji="1" lang="ar-SA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SA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kumimoji="1" lang="ar-EG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مثال : حسنا سوف تكون مبيعاتى</a:t>
            </a:r>
            <a:r>
              <a:rPr kumimoji="1" lang="ar-LY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او ادائى</a:t>
            </a:r>
            <a:r>
              <a:rPr kumimoji="1" lang="ar-EG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افضل فى المستقبل</a:t>
            </a:r>
            <a:r>
              <a:rPr kumimoji="1" lang="ar-EG" sz="28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1" lang="ar-EG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27FF5-A41F-494F-AB2F-E381263A4EDB}" type="slidenum">
              <a:rPr lang="ar-EG" smtClean="0"/>
              <a:pPr/>
              <a:t>118</a:t>
            </a:fld>
            <a:endParaRPr lang="en-US" dirty="0" smtClean="0"/>
          </a:p>
        </p:txBody>
      </p:sp>
      <p:sp>
        <p:nvSpPr>
          <p:cNvPr id="45059" name="AutoShape 9"/>
          <p:cNvSpPr>
            <a:spLocks noChangeArrowheads="1"/>
          </p:cNvSpPr>
          <p:nvPr/>
        </p:nvSpPr>
        <p:spPr bwMode="auto">
          <a:xfrm>
            <a:off x="428596" y="4929198"/>
            <a:ext cx="8424862" cy="785818"/>
          </a:xfrm>
          <a:prstGeom prst="octagon">
            <a:avLst>
              <a:gd name="adj" fmla="val 50000"/>
            </a:avLst>
          </a:prstGeom>
          <a:noFill/>
          <a:ln w="63500" cmpd="dbl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b="1" dirty="0">
                <a:cs typeface="Times New Roman" pitchFamily="18" charset="0"/>
              </a:rPr>
              <a:t>كل هذه علامات تدل على ان نافذة اتصال </a:t>
            </a:r>
            <a:r>
              <a:rPr lang="ar-EG" b="1" dirty="0" err="1" smtClean="0">
                <a:cs typeface="Times New Roman" pitchFamily="18" charset="0"/>
              </a:rPr>
              <a:t>ال</a:t>
            </a:r>
            <a:r>
              <a:rPr lang="ar-SA" b="1" dirty="0" smtClean="0">
                <a:cs typeface="Times New Roman" pitchFamily="18" charset="0"/>
              </a:rPr>
              <a:t>ز</a:t>
            </a:r>
            <a:r>
              <a:rPr lang="ar-EG" b="1" dirty="0" smtClean="0">
                <a:cs typeface="Times New Roman" pitchFamily="18" charset="0"/>
              </a:rPr>
              <a:t>ميل </a:t>
            </a:r>
            <a:r>
              <a:rPr lang="ar-EG" b="1" dirty="0">
                <a:cs typeface="Times New Roman" pitchFamily="18" charset="0"/>
              </a:rPr>
              <a:t>مغلقة و يجب فتحها أولا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8"/>
          <p:cNvSpPr>
            <a:spLocks noGrp="1" noChangeArrowheads="1"/>
          </p:cNvSpPr>
          <p:nvPr>
            <p:ph idx="1"/>
          </p:nvPr>
        </p:nvSpPr>
        <p:spPr>
          <a:xfrm>
            <a:off x="285720" y="857231"/>
            <a:ext cx="8643937" cy="6000769"/>
          </a:xfrm>
        </p:spPr>
        <p:txBody>
          <a:bodyPr lIns="92075" tIns="46038" rIns="0" bIns="46038"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30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ما هى الاسباب  التى تجعل شباك </a:t>
            </a:r>
            <a:r>
              <a:rPr kumimoji="1" lang="ar-EG" altLang="en-US" sz="3000" b="1" kern="1200" dirty="0" err="1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ال</a:t>
            </a:r>
            <a:r>
              <a:rPr kumimoji="1" lang="ar-SA" altLang="en-US" sz="30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ز</a:t>
            </a:r>
            <a:r>
              <a:rPr kumimoji="1" lang="ar-EG" altLang="en-US" sz="30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ميل مغلق؟!</a:t>
            </a:r>
            <a:endParaRPr kumimoji="1" lang="ar-SA" altLang="en-US" sz="3000" b="1" kern="1200" dirty="0" smtClean="0">
              <a:solidFill>
                <a:srgbClr val="C00000"/>
              </a:solidFill>
              <a:latin typeface="Times New Roman" pitchFamily="18" charset="0"/>
              <a:cs typeface="PT Bold Heading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EG" altLang="en-US" sz="3000" kern="1200" dirty="0" smtClean="0">
              <a:solidFill>
                <a:srgbClr val="002060"/>
              </a:solidFill>
              <a:latin typeface="Times New Roman" pitchFamily="18" charset="0"/>
              <a:cs typeface="Andalus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2400" b="1" kern="1200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1.العبارات</a:t>
            </a:r>
            <a:r>
              <a:rPr kumimoji="1" lang="ar-SA" altLang="en-US" sz="2400" b="1" kern="1200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 التقيمية</a:t>
            </a:r>
            <a:r>
              <a:rPr kumimoji="1" lang="en-US" altLang="en-US" sz="2400" b="1" kern="1200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kumimoji="1" lang="ar-EG" altLang="en-US" sz="2400" b="1" kern="1200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: </a:t>
            </a:r>
            <a:r>
              <a:rPr kumimoji="1" lang="ar-SA" altLang="en-US" sz="2400" b="1" kern="120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( خاصة أمام باقي أفراد الفريق </a:t>
            </a:r>
            <a:r>
              <a:rPr kumimoji="1" lang="ar-SA" altLang="en-US" sz="2400" b="1" kern="1200" dirty="0" smtClean="0">
                <a:solidFill>
                  <a:schemeClr val="tx1"/>
                </a:solidFill>
                <a:latin typeface="Arial" pitchFamily="34" charset="0"/>
                <a:cs typeface="PT Bold Heading" pitchFamily="2" charset="-78"/>
              </a:rPr>
              <a:t>) 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عبارات مضمونها تقييم سلبي </a:t>
            </a:r>
            <a:r>
              <a:rPr kumimoji="1" lang="ar-EG" sz="24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لل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ميل او ظروفه او احتياجاته او حدوده مثل المدح سواء كان </a:t>
            </a:r>
            <a:r>
              <a:rPr kumimoji="1" lang="ar-EG" sz="24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ميل يستحقه أو  لا أو النقد لأسلوب أدار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ته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لعمله.</a:t>
            </a:r>
            <a:endParaRPr kumimoji="1" lang="ar-SA" sz="3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EG" sz="3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2400" b="1" kern="1200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2.الصلابة فى الرأى</a:t>
            </a:r>
            <a:r>
              <a:rPr kumimoji="1" lang="en-US" altLang="en-US" sz="2400" b="1" kern="1200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kumimoji="1" lang="ar-EG" altLang="en-US" sz="2400" b="1" kern="1200" dirty="0" smtClean="0">
                <a:solidFill>
                  <a:schemeClr val="tx1"/>
                </a:solidFill>
                <a:latin typeface="Arial" pitchFamily="34" charset="0"/>
                <a:cs typeface="PT Bold Heading" pitchFamily="2" charset="-78"/>
              </a:rPr>
              <a:t>: 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 تنتج عن موقف غير متغير بين الم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دير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و </a:t>
            </a:r>
            <a:r>
              <a:rPr kumimoji="1" lang="ar-EG" sz="24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ميل و هى تؤدى الى قطع قنوات الاتصال و تجعل </a:t>
            </a:r>
            <a:r>
              <a:rPr kumimoji="1" lang="ar-EG" sz="24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ميل فى موقف دفاع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1" lang="ar-SA" sz="3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EG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2400" b="1" kern="1200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3. عدم وجود هدف واضح: 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إذ لم يكن لديك هدف واضح و محدد للحديث مع </a:t>
            </a:r>
            <a:r>
              <a:rPr kumimoji="1" lang="ar-EG" sz="24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ميل لن تستطيع جذب انتباهه و تفكيره و بالتالى يكون مشوش و لن يتجاوب معك و ستغلق نافذة الاتصال مع</a:t>
            </a:r>
            <a:r>
              <a:rPr kumimoji="1" lang="ar-SA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</a:t>
            </a:r>
            <a:r>
              <a:rPr kumimoji="1" lang="ar-EG" sz="2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1" lang="ar-EG" sz="3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5C571-A99F-4765-B87C-4441124A2F45}" type="slidenum">
              <a:rPr lang="ar-EG" smtClean="0"/>
              <a:pPr/>
              <a:t>119</a:t>
            </a:fld>
            <a:endParaRPr lang="en-US" dirty="0" smtClean="0"/>
          </a:p>
        </p:txBody>
      </p:sp>
      <p:pic>
        <p:nvPicPr>
          <p:cNvPr id="4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285860"/>
            <a:ext cx="8643937" cy="5383500"/>
          </a:xfrm>
        </p:spPr>
        <p:txBody>
          <a:bodyPr lIns="92075" tIns="46038" rIns="0" bIns="46038"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30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ما هى الاسباب  التى تجعل شباك </a:t>
            </a:r>
            <a:r>
              <a:rPr kumimoji="1" lang="ar-EG" altLang="en-US" sz="3000" b="1" kern="1200" dirty="0" err="1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ال</a:t>
            </a:r>
            <a:r>
              <a:rPr kumimoji="1" lang="ar-SA" altLang="en-US" sz="30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ز</a:t>
            </a:r>
            <a:r>
              <a:rPr kumimoji="1" lang="ar-EG" altLang="en-US" sz="3000" b="1" kern="1200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ميل مغلق؟!</a:t>
            </a:r>
            <a:endParaRPr kumimoji="1" lang="ar-SA" altLang="en-US" sz="3000" b="1" kern="1200" dirty="0" smtClean="0">
              <a:solidFill>
                <a:srgbClr val="C00000"/>
              </a:solidFill>
              <a:latin typeface="Times New Roman" pitchFamily="18" charset="0"/>
              <a:cs typeface="PT Bold Heading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EG" altLang="en-US" sz="3000" kern="1200" dirty="0" smtClean="0">
              <a:solidFill>
                <a:srgbClr val="002060"/>
              </a:solidFill>
              <a:latin typeface="Times New Roman" pitchFamily="18" charset="0"/>
              <a:cs typeface="PT Bold Heading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kumimoji="1" lang="ar-EG" altLang="en-US" sz="2800" b="1" kern="120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4. ضغط الوقت :</a:t>
            </a:r>
            <a:endParaRPr kumimoji="1" lang="ar-SA" altLang="en-US" sz="2800" b="1" kern="1200" dirty="0" smtClean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kumimoji="1" lang="ar-EG" altLang="en-US" sz="2800" b="1" kern="1200" dirty="0" smtClean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kumimoji="1" lang="ar-EG" sz="3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بالرغم من اننا فى عالم خطواته سريعة فى التعامل مع الامور المهمة التى تتطلب اعطائها الوقت الكافى لكن لا تضع نفسك أو </a:t>
            </a:r>
            <a:r>
              <a:rPr kumimoji="1" lang="ar-EG" sz="3000" b="1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</a:t>
            </a:r>
            <a:r>
              <a:rPr kumimoji="1" lang="ar-SA" sz="3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ز</a:t>
            </a:r>
            <a:r>
              <a:rPr kumimoji="1" lang="ar-EG" sz="3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ميل فى حالة ضغط وقت حتى تستطيع الاستحواذ على جميع حواسه و اقناعه بما تريد ان تفعله.</a:t>
            </a:r>
          </a:p>
          <a:p>
            <a:pPr marL="533400" indent="-533400" eaLnBrk="1" hangingPunct="1">
              <a:lnSpc>
                <a:spcPct val="90000"/>
              </a:lnSpc>
              <a:buNone/>
              <a:defRPr/>
            </a:pPr>
            <a:endParaRPr kumimoji="1" lang="ar-EG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5B70B-C91D-4293-AD97-60BC7CFFEE59}" type="slidenum">
              <a:rPr lang="ar-EG" smtClean="0"/>
              <a:pPr/>
              <a:t>120</a:t>
            </a:fld>
            <a:endParaRPr lang="en-US" dirty="0" smtClean="0"/>
          </a:p>
        </p:txBody>
      </p:sp>
      <p:pic>
        <p:nvPicPr>
          <p:cNvPr id="4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412776"/>
            <a:ext cx="8696356" cy="4667349"/>
          </a:xfrm>
        </p:spPr>
        <p:txBody>
          <a:bodyPr>
            <a:noAutofit/>
          </a:bodyPr>
          <a:lstStyle/>
          <a:p>
            <a:r>
              <a:rPr lang="ar-SA" sz="900" i="1" dirty="0" smtClean="0"/>
              <a:t> </a:t>
            </a:r>
            <a:r>
              <a:rPr lang="ar-LY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ـ </a:t>
            </a:r>
            <a:r>
              <a:rPr lang="ar-LY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المدير يعتمد على الصلاحيات والمركز الوظيفي الرسمي, في فرض الطاعة وتنفيذ الأوامر, في حين يعتمد القائد على الحب والانتماء والاقتناع في تنفيذ الإرشادات.</a:t>
            </a:r>
            <a:r>
              <a:rPr lang="ar-LY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‏</a:t>
            </a:r>
          </a:p>
          <a:p>
            <a:pPr marL="0" indent="0">
              <a:buNone/>
            </a:pPr>
            <a:endParaRPr lang="ar-LY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LY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يركز المدير على التخطيط والتنظيم، والتوجيه, والرقابة, في حين يعتمد القائد على التأثير والإقناع والإلهام.</a:t>
            </a:r>
            <a:r>
              <a:rPr lang="ar-LY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‏</a:t>
            </a:r>
          </a:p>
          <a:p>
            <a:pPr marL="0" indent="0">
              <a:buNone/>
            </a:pPr>
            <a:endParaRPr lang="ar-LY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LY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يهتم المدير بتنفيذ الخطة, ويهتم القائد في كيفية القفز فوق الخطط وتجاوزها.</a:t>
            </a:r>
            <a:r>
              <a:rPr lang="ar-LY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‏</a:t>
            </a:r>
          </a:p>
          <a:p>
            <a:pPr marL="0" indent="0">
              <a:buNone/>
            </a:pPr>
            <a:endParaRPr lang="ar-LY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LY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ـ يركز المدير على تنفيذ الأعمال اليومية, في حين يركز القائد على الأعمال التي تقود إلى التمييز والإبداع</a:t>
            </a:r>
            <a:r>
              <a:rPr lang="ar-LY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‏</a:t>
            </a:r>
          </a:p>
          <a:p>
            <a:pPr marL="0" indent="0">
              <a:buNone/>
            </a:pPr>
            <a:endParaRPr lang="ar-LY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ar-SA" sz="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858016" y="0"/>
            <a:ext cx="2285984" cy="4286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الفرق بين المدير و القائد</a:t>
            </a:r>
            <a:endParaRPr kumimoji="0" lang="ar-SA" sz="1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2267744" y="285728"/>
            <a:ext cx="4161644" cy="714380"/>
          </a:xfrm>
        </p:spPr>
        <p:txBody>
          <a:bodyPr>
            <a:normAutofit/>
          </a:bodyPr>
          <a:lstStyle/>
          <a:p>
            <a:pPr algn="ctr"/>
            <a:r>
              <a:rPr lang="ar-LY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فروق اخرى</a:t>
            </a:r>
            <a:endParaRPr lang="en-US" dirty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1033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idx="1"/>
          </p:nvPr>
        </p:nvSpPr>
        <p:spPr>
          <a:xfrm>
            <a:off x="1357290" y="1214423"/>
            <a:ext cx="7000924" cy="928694"/>
          </a:xfrm>
        </p:spPr>
        <p:txBody>
          <a:bodyPr lIns="92075" tIns="46038" rIns="0" bIns="46038">
            <a:noAutofit/>
          </a:bodyPr>
          <a:lstStyle/>
          <a:p>
            <a:pPr marL="533400" indent="-533400" eaLnBrk="1" hangingPunct="1">
              <a:buFontTx/>
              <a:buNone/>
            </a:pPr>
            <a:r>
              <a:rPr kumimoji="1" lang="ar-SA" altLang="en-US" sz="3600" b="1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إعطاء الزميل </a:t>
            </a:r>
            <a:r>
              <a:rPr kumimoji="1" lang="ar-SA" alt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إنطباع</a:t>
            </a:r>
            <a:r>
              <a:rPr kumimoji="1" lang="ar-SA" altLang="en-US" sz="3600" b="1" dirty="0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 </a:t>
            </a:r>
            <a:r>
              <a:rPr kumimoji="1" lang="ar-SA" alt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إيجابى</a:t>
            </a:r>
            <a:endParaRPr kumimoji="1" lang="ar-SA" altLang="en-US" sz="3600" b="1" dirty="0" smtClean="0">
              <a:solidFill>
                <a:srgbClr val="C00000"/>
              </a:solidFill>
              <a:latin typeface="Times New Roman" pitchFamily="18" charset="0"/>
              <a:cs typeface="PT Bold Heading" pitchFamily="2" charset="-78"/>
            </a:endParaRPr>
          </a:p>
          <a:p>
            <a:pPr marL="533400" indent="-533400" eaLnBrk="1" hangingPunct="1">
              <a:buFontTx/>
              <a:buNone/>
            </a:pPr>
            <a:r>
              <a:rPr lang="ar-SA" sz="1800" dirty="0" smtClean="0"/>
              <a:t>	</a:t>
            </a:r>
            <a:endParaRPr lang="ar-EG" sz="1800" dirty="0" smtClean="0"/>
          </a:p>
        </p:txBody>
      </p:sp>
      <p:sp>
        <p:nvSpPr>
          <p:cNvPr id="5632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3EFFFC-4848-4D98-8DA3-BA4AE367A730}" type="slidenum">
              <a:rPr lang="ar-EG" smtClean="0"/>
              <a:pPr/>
              <a:t>121</a:t>
            </a:fld>
            <a:endParaRPr lang="en-US" dirty="0" smtClean="0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23528" y="2357430"/>
            <a:ext cx="8429625" cy="415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0" bIns="46038"/>
          <a:lstStyle/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المظهر العام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التعامل بثقة و إحترام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لديك افكار و أساليب  مبتكرة فى عملك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حماس </a:t>
            </a:r>
            <a:r>
              <a:rPr lang="ar-SA" sz="3000" b="1" dirty="0" smtClean="0">
                <a:latin typeface="Arial" pitchFamily="34" charset="0"/>
                <a:cs typeface="Arial" pitchFamily="34" charset="0"/>
              </a:rPr>
              <a:t>في الحديث</a:t>
            </a:r>
            <a:endParaRPr lang="ar-SA" sz="3000" b="1" dirty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الامانة فى التعامل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إيجابى دبلوماسى</a:t>
            </a:r>
          </a:p>
          <a:p>
            <a:pPr marL="627063" lvl="1" indent="-225425">
              <a:spcBef>
                <a:spcPct val="20000"/>
              </a:spcBef>
              <a:buSzPct val="80000"/>
              <a:defRPr/>
            </a:pPr>
            <a:endParaRPr kumimoji="0" lang="ar-EG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defRPr/>
            </a:pPr>
            <a:endParaRPr kumimoji="0" lang="ar-EG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7215206" y="1"/>
            <a:ext cx="192879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ar-EG" alt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مهارات الاتصال</a:t>
            </a: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500063" y="2143116"/>
            <a:ext cx="8286750" cy="428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0" bIns="46038"/>
          <a:lstStyle/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 smtClean="0">
                <a:latin typeface="Arial" pitchFamily="34" charset="0"/>
                <a:cs typeface="Arial" pitchFamily="34" charset="0"/>
              </a:rPr>
              <a:t>كن </a:t>
            </a:r>
            <a:r>
              <a:rPr lang="ar-SA" sz="3000" b="1" dirty="0">
                <a:latin typeface="Arial" pitchFamily="34" charset="0"/>
                <a:cs typeface="Arial" pitchFamily="34" charset="0"/>
              </a:rPr>
              <a:t>مرح لكن بذكاء 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كن مختصرا و مفصل و محدد ( المختصر المفيد)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إحتفظ دائما بمبادئك و لكن بروح جيدة و بلباقة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اصرار و لكن باحتراف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كن منظم فى افكارك </a:t>
            </a: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احرص على </a:t>
            </a:r>
            <a:r>
              <a:rPr lang="ar-SA" sz="3000" b="1" dirty="0" smtClean="0">
                <a:latin typeface="Arial" pitchFamily="34" charset="0"/>
                <a:cs typeface="Arial" pitchFamily="34" charset="0"/>
              </a:rPr>
              <a:t>إظهار الشركة بمظهر جيد</a:t>
            </a:r>
            <a:endParaRPr lang="ar-SA" sz="3000" b="1" dirty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SA" sz="3000" b="1" dirty="0">
                <a:latin typeface="Arial" pitchFamily="34" charset="0"/>
                <a:cs typeface="Arial" pitchFamily="34" charset="0"/>
              </a:rPr>
              <a:t>اظهر انتماءك </a:t>
            </a:r>
            <a:r>
              <a:rPr lang="ar-SA" sz="3000" b="1" dirty="0" smtClean="0">
                <a:latin typeface="Arial" pitchFamily="34" charset="0"/>
                <a:cs typeface="Arial" pitchFamily="34" charset="0"/>
              </a:rPr>
              <a:t>للشركة</a:t>
            </a:r>
            <a:r>
              <a:rPr lang="ar-LY" sz="3000" b="1" dirty="0" smtClean="0">
                <a:latin typeface="Arial" pitchFamily="34" charset="0"/>
                <a:cs typeface="Arial" pitchFamily="34" charset="0"/>
              </a:rPr>
              <a:t> او المؤسسة</a:t>
            </a:r>
            <a:r>
              <a:rPr lang="ar-SA" sz="3000" b="1" dirty="0" smtClean="0">
                <a:latin typeface="Arial" pitchFamily="34" charset="0"/>
                <a:cs typeface="Arial" pitchFamily="34" charset="0"/>
              </a:rPr>
              <a:t> دائما</a:t>
            </a:r>
            <a:endParaRPr kumimoji="0" lang="ar-EG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defRPr/>
            </a:pPr>
            <a:endParaRPr kumimoji="0" lang="ar-EG" b="1" i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1357290" y="1428736"/>
            <a:ext cx="7358114" cy="714381"/>
          </a:xfrm>
        </p:spPr>
        <p:txBody>
          <a:bodyPr lIns="92075" tIns="46038" rIns="0" bIns="46038">
            <a:noAutofit/>
          </a:bodyPr>
          <a:lstStyle/>
          <a:p>
            <a:pPr marL="533400" indent="-533400" eaLnBrk="1" hangingPunct="1">
              <a:buFontTx/>
              <a:buNone/>
            </a:pPr>
            <a:r>
              <a:rPr kumimoji="1" lang="ar-SA" altLang="en-US" sz="24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إعطاء الزميل إنطباع إيجابى :</a:t>
            </a:r>
          </a:p>
          <a:p>
            <a:pPr marL="533400" indent="-533400" eaLnBrk="1" hangingPunct="1">
              <a:buFontTx/>
              <a:buNone/>
            </a:pPr>
            <a:r>
              <a:rPr lang="ar-SA" sz="1400" dirty="0" smtClean="0"/>
              <a:t>	</a:t>
            </a:r>
            <a:endParaRPr lang="ar-EG" sz="1400" dirty="0" smtClean="0"/>
          </a:p>
        </p:txBody>
      </p:sp>
      <p:sp>
        <p:nvSpPr>
          <p:cNvPr id="5735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D5F23-216F-49C9-A284-BEBD036DF42E}" type="slidenum">
              <a:rPr lang="ar-EG" smtClean="0"/>
              <a:pPr/>
              <a:t>122</a:t>
            </a:fld>
            <a:endParaRPr lang="en-US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15206" y="1"/>
            <a:ext cx="192879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ar-EG" alt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مهارات الاتصال</a:t>
            </a: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5" name="Documents"/>
          <p:cNvSpPr>
            <a:spLocks noEditPoints="1" noChangeArrowheads="1"/>
          </p:cNvSpPr>
          <p:nvPr/>
        </p:nvSpPr>
        <p:spPr bwMode="auto">
          <a:xfrm>
            <a:off x="6659563" y="3933825"/>
            <a:ext cx="936625" cy="143986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5475" name="Picture 10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3951288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11"/>
          <p:cNvSpPr txBox="1">
            <a:spLocks noChangeArrowheads="1"/>
          </p:cNvSpPr>
          <p:nvPr/>
        </p:nvSpPr>
        <p:spPr bwMode="auto">
          <a:xfrm>
            <a:off x="2857500" y="4357688"/>
            <a:ext cx="371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600" b="1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الأدوات </a:t>
            </a:r>
            <a:r>
              <a:rPr lang="ar-EG" sz="3600" b="1" dirty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+ الشخصية</a:t>
            </a:r>
            <a:endParaRPr lang="en-US" sz="3600" b="1" dirty="0">
              <a:solidFill>
                <a:srgbClr val="C2041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Callout 8"/>
          <p:cNvSpPr/>
          <p:nvPr/>
        </p:nvSpPr>
        <p:spPr bwMode="auto">
          <a:xfrm>
            <a:off x="214282" y="1785926"/>
            <a:ext cx="8715436" cy="2071702"/>
          </a:xfrm>
          <a:prstGeom prst="cloudCallout">
            <a:avLst>
              <a:gd name="adj1" fmla="val 21968"/>
              <a:gd name="adj2" fmla="val -92275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E35A8E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0" dist="254000" algn="l" rotWithShape="0">
              <a:srgbClr val="FFCCFF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CCFF"/>
            </a:extrusionClr>
            <a:contourClr>
              <a:srgbClr val="FFCCFF"/>
            </a:contourClr>
          </a:sp3d>
        </p:spPr>
        <p:txBody>
          <a:bodyPr wrap="none"/>
          <a:lstStyle/>
          <a:p>
            <a:pPr>
              <a:defRPr/>
            </a:pPr>
            <a:r>
              <a:rPr lang="ar-EG" altLang="en-US" sz="3600" b="1" dirty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العناصر الأساسية </a:t>
            </a:r>
            <a:r>
              <a:rPr lang="ar-EG" altLang="en-US" sz="3600" b="1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للم</a:t>
            </a:r>
            <a:r>
              <a:rPr lang="ar-SA" altLang="en-US" sz="3600" b="1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دير</a:t>
            </a:r>
            <a:r>
              <a:rPr lang="ar-EG" altLang="en-US" sz="3600" b="1" dirty="0" smtClean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3600" b="1" dirty="0">
                <a:solidFill>
                  <a:srgbClr val="C20416"/>
                </a:solidFill>
                <a:latin typeface="Arial" pitchFamily="34" charset="0"/>
                <a:cs typeface="Arial" pitchFamily="34" charset="0"/>
              </a:rPr>
              <a:t>الناجح</a:t>
            </a:r>
          </a:p>
          <a:p>
            <a:pPr algn="l">
              <a:defRPr/>
            </a:pPr>
            <a:r>
              <a:rPr lang="en-US" sz="4000" dirty="0">
                <a:solidFill>
                  <a:srgbClr val="002060"/>
                </a:solidFill>
                <a:latin typeface="Broadway" pitchFamily="82" charset="0"/>
                <a:cs typeface="+mn-cs"/>
              </a:rPr>
              <a:t>Personality + Tools</a:t>
            </a:r>
          </a:p>
          <a:p>
            <a:pPr>
              <a:defRPr/>
            </a:pPr>
            <a:endParaRPr lang="en-US" altLang="en-US" dirty="0">
              <a:solidFill>
                <a:srgbClr val="E35A8E"/>
              </a:solidFill>
              <a:cs typeface="Andalus" pitchFamily="2" charset="-78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548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A4ADD8-59F4-408B-B7DB-8A485CC0B7A1}" type="slidenum">
              <a:rPr lang="ar-EG" smtClean="0"/>
              <a:pPr/>
              <a:t>123</a:t>
            </a:fld>
            <a:endParaRPr lang="en-US" dirty="0" smtClean="0"/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7"/>
          <p:cNvSpPr>
            <a:spLocks noChangeArrowheads="1"/>
          </p:cNvSpPr>
          <p:nvPr/>
        </p:nvSpPr>
        <p:spPr bwMode="auto">
          <a:xfrm>
            <a:off x="3214678" y="428604"/>
            <a:ext cx="2714645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2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الأدوات</a:t>
            </a:r>
            <a:endParaRPr lang="en-US" sz="3200" b="1" dirty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06501" name="Rectangle 9"/>
          <p:cNvSpPr>
            <a:spLocks noChangeArrowheads="1"/>
          </p:cNvSpPr>
          <p:nvPr/>
        </p:nvSpPr>
        <p:spPr bwMode="auto">
          <a:xfrm>
            <a:off x="971550" y="2500306"/>
            <a:ext cx="7545388" cy="400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>
                <a:latin typeface="Arial" pitchFamily="34" charset="0"/>
                <a:cs typeface="Arial" pitchFamily="34" charset="0"/>
              </a:rPr>
              <a:t>تاريخ </a:t>
            </a:r>
            <a:r>
              <a:rPr lang="ar-SA" sz="3200" b="1" dirty="0" smtClean="0">
                <a:latin typeface="Arial" pitchFamily="34" charset="0"/>
                <a:cs typeface="Arial" pitchFamily="34" charset="0"/>
              </a:rPr>
              <a:t>كل زميل</a:t>
            </a:r>
            <a:endParaRPr lang="ar-EG" sz="32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>
                <a:latin typeface="Arial" pitchFamily="34" charset="0"/>
                <a:cs typeface="Arial" pitchFamily="34" charset="0"/>
              </a:rPr>
              <a:t>أهداف و أولويات الشهور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 smtClean="0">
                <a:latin typeface="Arial" pitchFamily="34" charset="0"/>
                <a:cs typeface="Arial" pitchFamily="34" charset="0"/>
              </a:rPr>
              <a:t>التغطية </a:t>
            </a:r>
            <a:r>
              <a:rPr lang="ar-EG" sz="3200" b="1" dirty="0">
                <a:latin typeface="Arial" pitchFamily="34" charset="0"/>
                <a:cs typeface="Arial" pitchFamily="34" charset="0"/>
              </a:rPr>
              <a:t>و الإنتاجية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>
                <a:latin typeface="Arial" pitchFamily="34" charset="0"/>
                <a:cs typeface="Arial" pitchFamily="34" charset="0"/>
              </a:rPr>
              <a:t>التوزيع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أنواع التدريب</a:t>
            </a:r>
            <a:endParaRPr lang="ar-EG" sz="32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>
                <a:latin typeface="Arial" pitchFamily="34" charset="0"/>
                <a:cs typeface="Arial" pitchFamily="34" charset="0"/>
              </a:rPr>
              <a:t>تحليل بيانات </a:t>
            </a:r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الأداء</a:t>
            </a:r>
            <a:endParaRPr lang="ar-EG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060F94-123B-47A2-B2C0-C6636FB199CC}" type="slidenum">
              <a:rPr lang="ar-EG" smtClean="0"/>
              <a:pPr/>
              <a:t>124</a:t>
            </a:fld>
            <a:endParaRPr lang="en-US" dirty="0" smtClean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072198" y="1285860"/>
            <a:ext cx="2571768" cy="714380"/>
          </a:xfrm>
          <a:prstGeom prst="flowChartAlternateProcess">
            <a:avLst/>
          </a:prstGeom>
          <a:noFill/>
          <a:ln w="63500" cmpd="dbl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b="1" dirty="0" smtClean="0">
                <a:solidFill>
                  <a:srgbClr val="002060"/>
                </a:solidFill>
                <a:cs typeface="PT Bold Heading" pitchFamily="2" charset="-78"/>
              </a:rPr>
              <a:t>ملف</a:t>
            </a:r>
            <a:r>
              <a:rPr lang="ar-SA" b="1" dirty="0" smtClean="0">
                <a:solidFill>
                  <a:srgbClr val="002060"/>
                </a:solidFill>
                <a:cs typeface="PT Bold Heading" pitchFamily="2" charset="-78"/>
              </a:rPr>
              <a:t> الزميل</a:t>
            </a:r>
            <a:endParaRPr lang="en-US" b="1" dirty="0">
              <a:solidFill>
                <a:srgbClr val="002060"/>
              </a:solidFill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ChangeArrowheads="1"/>
          </p:cNvSpPr>
          <p:nvPr/>
        </p:nvSpPr>
        <p:spPr bwMode="auto">
          <a:xfrm>
            <a:off x="714375" y="2428868"/>
            <a:ext cx="7815263" cy="38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 smtClean="0">
                <a:latin typeface="Arial" pitchFamily="34" charset="0"/>
                <a:cs typeface="Arial" pitchFamily="34" charset="0"/>
              </a:rPr>
              <a:t>مشاريع </a:t>
            </a:r>
            <a:r>
              <a:rPr lang="ar-EG" sz="3200" b="1" dirty="0">
                <a:latin typeface="Arial" pitchFamily="34" charset="0"/>
                <a:cs typeface="Arial" pitchFamily="34" charset="0"/>
              </a:rPr>
              <a:t>و أفكار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>
                <a:latin typeface="Arial" pitchFamily="34" charset="0"/>
                <a:cs typeface="Arial" pitchFamily="34" charset="0"/>
              </a:rPr>
              <a:t>المنافسة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>
                <a:latin typeface="Arial" pitchFamily="34" charset="0"/>
                <a:cs typeface="Arial" pitchFamily="34" charset="0"/>
              </a:rPr>
              <a:t>تقارير النشاط الشهرية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>
                <a:latin typeface="Arial" pitchFamily="34" charset="0"/>
                <a:cs typeface="Arial" pitchFamily="34" charset="0"/>
              </a:rPr>
              <a:t>اجتماعات الشركة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3200" b="1" dirty="0" smtClean="0">
                <a:latin typeface="Arial" pitchFamily="34" charset="0"/>
                <a:cs typeface="Arial" pitchFamily="34" charset="0"/>
              </a:rPr>
              <a:t>جداول </a:t>
            </a:r>
            <a:r>
              <a:rPr lang="ar-EG" sz="3200" b="1" dirty="0">
                <a:latin typeface="Arial" pitchFamily="34" charset="0"/>
                <a:cs typeface="Arial" pitchFamily="34" charset="0"/>
              </a:rPr>
              <a:t>و تقارير</a:t>
            </a:r>
          </a:p>
        </p:txBody>
      </p:sp>
      <p:sp>
        <p:nvSpPr>
          <p:cNvPr id="107526" name="AutoShape 8"/>
          <p:cNvSpPr>
            <a:spLocks noChangeArrowheads="1"/>
          </p:cNvSpPr>
          <p:nvPr/>
        </p:nvSpPr>
        <p:spPr bwMode="auto">
          <a:xfrm>
            <a:off x="6072198" y="1357298"/>
            <a:ext cx="2571768" cy="714380"/>
          </a:xfrm>
          <a:prstGeom prst="flowChartAlternateProcess">
            <a:avLst/>
          </a:prstGeom>
          <a:noFill/>
          <a:ln w="63500" cmpd="dbl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b="1" dirty="0" smtClean="0">
                <a:solidFill>
                  <a:srgbClr val="002060"/>
                </a:solidFill>
                <a:cs typeface="PT Bold Heading" pitchFamily="2" charset="-78"/>
              </a:rPr>
              <a:t>ملف</a:t>
            </a:r>
            <a:r>
              <a:rPr lang="ar-SA" b="1" dirty="0" smtClean="0">
                <a:solidFill>
                  <a:srgbClr val="002060"/>
                </a:solidFill>
                <a:cs typeface="PT Bold Heading" pitchFamily="2" charset="-78"/>
              </a:rPr>
              <a:t> الزميل</a:t>
            </a:r>
            <a:endParaRPr lang="en-US" b="1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10752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047E1-CEF8-496A-AB41-17806738319D}" type="slidenum">
              <a:rPr lang="ar-EG" smtClean="0"/>
              <a:pPr/>
              <a:t>125</a:t>
            </a:fld>
            <a:endParaRPr lang="en-US" dirty="0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14678" y="500042"/>
            <a:ext cx="2714645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2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الأدوات</a:t>
            </a:r>
            <a:endParaRPr lang="en-US" sz="3200" b="1" dirty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7"/>
          <p:cNvSpPr>
            <a:spLocks noChangeArrowheads="1"/>
          </p:cNvSpPr>
          <p:nvPr/>
        </p:nvSpPr>
        <p:spPr bwMode="auto">
          <a:xfrm>
            <a:off x="3428992" y="500042"/>
            <a:ext cx="3500462" cy="64292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200" b="1" dirty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الشخصية</a:t>
            </a:r>
            <a:endParaRPr lang="en-US" sz="3200" b="1" dirty="0">
              <a:solidFill>
                <a:srgbClr val="C20416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08547" name="AutoShape 8"/>
          <p:cNvSpPr>
            <a:spLocks noChangeArrowheads="1"/>
          </p:cNvSpPr>
          <p:nvPr/>
        </p:nvSpPr>
        <p:spPr bwMode="auto">
          <a:xfrm>
            <a:off x="6286512" y="1571612"/>
            <a:ext cx="2173287" cy="500071"/>
          </a:xfrm>
          <a:prstGeom prst="flowChartAlternateProcess">
            <a:avLst/>
          </a:prstGeom>
          <a:noFill/>
          <a:ln w="63500" cmpd="dbl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200" b="1" dirty="0">
                <a:solidFill>
                  <a:srgbClr val="002060"/>
                </a:solidFill>
                <a:cs typeface="Andalus" pitchFamily="2" charset="-78"/>
              </a:rPr>
              <a:t>1</a:t>
            </a:r>
            <a:r>
              <a:rPr lang="ar-EG" sz="2800" b="1" dirty="0">
                <a:solidFill>
                  <a:srgbClr val="002060"/>
                </a:solidFill>
                <a:cs typeface="PT Bold Heading" pitchFamily="2" charset="-78"/>
              </a:rPr>
              <a:t> . المجهود</a:t>
            </a:r>
            <a:endParaRPr lang="en-US" sz="2800" b="1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108548" name="Rectangle 9"/>
          <p:cNvSpPr>
            <a:spLocks noChangeArrowheads="1"/>
          </p:cNvSpPr>
          <p:nvPr/>
        </p:nvSpPr>
        <p:spPr bwMode="auto">
          <a:xfrm>
            <a:off x="971550" y="2852738"/>
            <a:ext cx="75453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تحقيق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هد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ف </a:t>
            </a:r>
            <a:r>
              <a:rPr lang="ar-EG" sz="2800" b="1" dirty="0" err="1" smtClean="0">
                <a:latin typeface="Arial" pitchFamily="34" charset="0"/>
                <a:cs typeface="Arial" pitchFamily="34" charset="0"/>
              </a:rPr>
              <a:t>ال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شركة</a:t>
            </a:r>
            <a:endParaRPr lang="ar-EG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تحقيق هدف الإنتاجية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sz="2800" b="1" dirty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العمل فترات طويلة إذا تطلب الأمر</a:t>
            </a:r>
          </a:p>
        </p:txBody>
      </p:sp>
      <p:sp>
        <p:nvSpPr>
          <p:cNvPr id="10855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E34C2E-85B4-4DCD-A25C-9E0021B6A237}" type="slidenum">
              <a:rPr lang="ar-EG" smtClean="0"/>
              <a:pPr/>
              <a:t>126</a:t>
            </a:fld>
            <a:endParaRPr lang="en-US" dirty="0" smtClean="0"/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842963" y="2143116"/>
            <a:ext cx="754538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EG" b="1" dirty="0">
                <a:solidFill>
                  <a:srgbClr val="C00000"/>
                </a:solidFill>
                <a:cs typeface="PT Bold Heading" pitchFamily="2" charset="-78"/>
              </a:rPr>
              <a:t>المواعيد</a:t>
            </a:r>
          </a:p>
          <a:p>
            <a:pPr marL="858838" lvl="1" indent="-457200"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kumimoji="0" lang="ar-EG" sz="2000" b="1" dirty="0">
                <a:latin typeface="Arial" pitchFamily="34" charset="0"/>
                <a:cs typeface="Arial" pitchFamily="34" charset="0"/>
              </a:rPr>
              <a:t>الحضور قبل الساعة </a:t>
            </a:r>
            <a:r>
              <a:rPr kumimoji="0" lang="en-US" sz="20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kumimoji="0" lang="ar-EG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kumimoji="0" lang="en-US" sz="20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kumimoji="0" lang="ar-EG" sz="2000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kumimoji="0" lang="ar-EG" sz="2000" b="1" dirty="0">
                <a:latin typeface="Arial" pitchFamily="34" charset="0"/>
                <a:cs typeface="Arial" pitchFamily="34" charset="0"/>
              </a:rPr>
              <a:t>صباحا</a:t>
            </a:r>
          </a:p>
          <a:p>
            <a:pPr marL="858838" lvl="1" indent="-457200"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kumimoji="0" lang="ar-EG" sz="2000" b="1" dirty="0" err="1" smtClean="0">
                <a:latin typeface="Arial" pitchFamily="34" charset="0"/>
                <a:cs typeface="Arial" pitchFamily="34" charset="0"/>
              </a:rPr>
              <a:t>الت</a:t>
            </a:r>
            <a:r>
              <a:rPr kumimoji="0" lang="ar-SA" sz="2000" b="1" dirty="0" err="1" smtClean="0">
                <a:latin typeface="Arial" pitchFamily="34" charset="0"/>
                <a:cs typeface="Arial" pitchFamily="34" charset="0"/>
              </a:rPr>
              <a:t>قارير</a:t>
            </a:r>
            <a:r>
              <a:rPr kumimoji="0" lang="ar-EG" sz="2000" b="1" dirty="0" smtClean="0">
                <a:latin typeface="Arial" pitchFamily="34" charset="0"/>
                <a:cs typeface="Arial" pitchFamily="34" charset="0"/>
              </a:rPr>
              <a:t> جاهز</a:t>
            </a:r>
            <a:r>
              <a:rPr kumimoji="0" lang="ar-SA" sz="2000" b="1" dirty="0" smtClean="0">
                <a:latin typeface="Arial" pitchFamily="34" charset="0"/>
                <a:cs typeface="Arial" pitchFamily="34" charset="0"/>
              </a:rPr>
              <a:t>ة</a:t>
            </a:r>
            <a:r>
              <a:rPr kumimoji="0" lang="ar-EG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ar-EG" sz="2000" b="1" dirty="0">
                <a:latin typeface="Arial" pitchFamily="34" charset="0"/>
                <a:cs typeface="Arial" pitchFamily="34" charset="0"/>
              </a:rPr>
              <a:t>قبل الحضور </a:t>
            </a:r>
            <a:r>
              <a:rPr kumimoji="0" lang="ar-EG" sz="2000" b="1" dirty="0" smtClean="0">
                <a:latin typeface="Arial" pitchFamily="34" charset="0"/>
                <a:cs typeface="Arial" pitchFamily="34" charset="0"/>
              </a:rPr>
              <a:t>صباحا</a:t>
            </a:r>
            <a:endParaRPr kumimoji="0" lang="ar-SA" sz="2000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endParaRPr kumimoji="0" lang="ar-EG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EG" b="1" dirty="0" smtClean="0">
                <a:solidFill>
                  <a:srgbClr val="C00000"/>
                </a:solidFill>
                <a:cs typeface="PT Bold Heading" pitchFamily="2" charset="-78"/>
              </a:rPr>
              <a:t>المظهر </a:t>
            </a:r>
            <a:r>
              <a:rPr lang="ar-EG" b="1" dirty="0">
                <a:solidFill>
                  <a:srgbClr val="C00000"/>
                </a:solidFill>
                <a:cs typeface="PT Bold Heading" pitchFamily="2" charset="-78"/>
              </a:rPr>
              <a:t>العام</a:t>
            </a:r>
          </a:p>
          <a:p>
            <a:pPr marL="858838" lvl="1" indent="-457200"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kumimoji="0" lang="ar-EG" sz="2000" b="1" dirty="0">
                <a:latin typeface="Arial" pitchFamily="34" charset="0"/>
                <a:cs typeface="Arial" pitchFamily="34" charset="0"/>
              </a:rPr>
              <a:t>حلاقة الذقن يوميا</a:t>
            </a:r>
          </a:p>
          <a:p>
            <a:pPr marL="858838" lvl="1" indent="-457200"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kumimoji="0" lang="ar-EG" sz="2000" b="1" dirty="0">
                <a:latin typeface="Arial" pitchFamily="34" charset="0"/>
                <a:cs typeface="Arial" pitchFamily="34" charset="0"/>
              </a:rPr>
              <a:t>الكرافتة ( رابطة العنق) مربوطة بشكل صحيح قبل الحضور – الزر العلوى للقميص </a:t>
            </a:r>
            <a:r>
              <a:rPr kumimoji="0" lang="ar-EG" sz="2000" b="1" dirty="0" smtClean="0">
                <a:latin typeface="Arial" pitchFamily="34" charset="0"/>
                <a:cs typeface="Arial" pitchFamily="34" charset="0"/>
              </a:rPr>
              <a:t>مغلقا</a:t>
            </a:r>
            <a:endParaRPr kumimoji="0" lang="ar-SA" sz="2000" b="1" dirty="0" smtClean="0">
              <a:latin typeface="Arial" pitchFamily="34" charset="0"/>
              <a:cs typeface="Arial" pitchFamily="34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endParaRPr kumimoji="0" lang="ar-EG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ar-EG" b="1" dirty="0" err="1" smtClean="0">
                <a:solidFill>
                  <a:srgbClr val="C00000"/>
                </a:solidFill>
                <a:cs typeface="PT Bold Heading" pitchFamily="2" charset="-78"/>
              </a:rPr>
              <a:t>ال</a:t>
            </a:r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التزام</a:t>
            </a:r>
            <a:endParaRPr lang="ar-EG" b="1" dirty="0">
              <a:solidFill>
                <a:srgbClr val="C00000"/>
              </a:solidFill>
              <a:cs typeface="PT Bold Heading" pitchFamily="2" charset="-78"/>
            </a:endParaRPr>
          </a:p>
          <a:p>
            <a:pPr marL="858838" lvl="1" indent="-457200"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kumimoji="0" lang="ar-EG" sz="2000" b="1" dirty="0">
                <a:latin typeface="Arial" pitchFamily="34" charset="0"/>
                <a:cs typeface="Arial" pitchFamily="34" charset="0"/>
              </a:rPr>
              <a:t>الالتزام </a:t>
            </a:r>
            <a:r>
              <a:rPr kumimoji="0" lang="ar-EG" sz="2000" b="1" dirty="0" smtClean="0">
                <a:latin typeface="Arial" pitchFamily="34" charset="0"/>
                <a:cs typeface="Arial" pitchFamily="34" charset="0"/>
              </a:rPr>
              <a:t>بال</a:t>
            </a:r>
            <a:r>
              <a:rPr kumimoji="0" lang="ar-LY" sz="2000" b="1" dirty="0" smtClean="0">
                <a:latin typeface="Arial" pitchFamily="34" charset="0"/>
                <a:cs typeface="Arial" pitchFamily="34" charset="0"/>
              </a:rPr>
              <a:t>اجتماعات</a:t>
            </a:r>
            <a:r>
              <a:rPr kumimoji="0" lang="ar-EG" sz="2000" b="1" dirty="0" smtClean="0">
                <a:latin typeface="Arial" pitchFamily="34" charset="0"/>
                <a:cs typeface="Arial" pitchFamily="34" charset="0"/>
              </a:rPr>
              <a:t> المقرر</a:t>
            </a:r>
            <a:r>
              <a:rPr kumimoji="0" lang="ar-LY" sz="2000" b="1" dirty="0" smtClean="0">
                <a:latin typeface="Arial" pitchFamily="34" charset="0"/>
                <a:cs typeface="Arial" pitchFamily="34" charset="0"/>
              </a:rPr>
              <a:t>ة</a:t>
            </a:r>
            <a:endParaRPr kumimoji="0" lang="ar-EG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3" name="AutoShape 7"/>
          <p:cNvSpPr>
            <a:spLocks noChangeArrowheads="1"/>
          </p:cNvSpPr>
          <p:nvPr/>
        </p:nvSpPr>
        <p:spPr bwMode="auto">
          <a:xfrm>
            <a:off x="3286116" y="500042"/>
            <a:ext cx="2571768" cy="6429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الشخصية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09574" name="AutoShape 8"/>
          <p:cNvSpPr>
            <a:spLocks noChangeArrowheads="1"/>
          </p:cNvSpPr>
          <p:nvPr/>
        </p:nvSpPr>
        <p:spPr bwMode="auto">
          <a:xfrm>
            <a:off x="6500826" y="1428736"/>
            <a:ext cx="2173287" cy="571500"/>
          </a:xfrm>
          <a:prstGeom prst="flowChartAlternateProcess">
            <a:avLst/>
          </a:prstGeom>
          <a:noFill/>
          <a:ln w="63500" cmpd="dbl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b="1" dirty="0">
                <a:solidFill>
                  <a:srgbClr val="002060"/>
                </a:solidFill>
                <a:cs typeface="PT Bold Heading" pitchFamily="2" charset="-78"/>
              </a:rPr>
              <a:t>2. الالتزام</a:t>
            </a:r>
            <a:endParaRPr lang="en-US" b="1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10957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34BF4E-8CFC-4426-8E6F-167CF164620A}" type="slidenum">
              <a:rPr lang="ar-EG" smtClean="0"/>
              <a:pPr/>
              <a:t>127</a:t>
            </a:fld>
            <a:endParaRPr lang="en-US" dirty="0" smtClean="0"/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9"/>
          <p:cNvSpPr>
            <a:spLocks noChangeArrowheads="1"/>
          </p:cNvSpPr>
          <p:nvPr/>
        </p:nvSpPr>
        <p:spPr bwMode="auto">
          <a:xfrm>
            <a:off x="1000100" y="2143116"/>
            <a:ext cx="55451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SA" b="1" dirty="0" smtClean="0">
                <a:cs typeface="Times New Roman" pitchFamily="18" charset="0"/>
              </a:rPr>
              <a:t>في تحقيق الأعمال الموكلة له </a:t>
            </a:r>
            <a:endParaRPr lang="ar-EG" b="1" dirty="0">
              <a:cs typeface="Times New Roman" pitchFamily="18" charset="0"/>
            </a:endParaRPr>
          </a:p>
        </p:txBody>
      </p:sp>
      <p:sp>
        <p:nvSpPr>
          <p:cNvPr id="110595" name="Rectangle 11"/>
          <p:cNvSpPr>
            <a:spLocks noChangeArrowheads="1"/>
          </p:cNvSpPr>
          <p:nvPr/>
        </p:nvSpPr>
        <p:spPr bwMode="auto">
          <a:xfrm>
            <a:off x="1000125" y="3571876"/>
            <a:ext cx="5445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b="1" dirty="0">
                <a:cs typeface="Times New Roman" pitchFamily="18" charset="0"/>
              </a:rPr>
              <a:t>مخالفة </a:t>
            </a:r>
            <a:r>
              <a:rPr lang="ar-EG" b="1" dirty="0" smtClean="0">
                <a:cs typeface="Times New Roman" pitchFamily="18" charset="0"/>
              </a:rPr>
              <a:t>التع</a:t>
            </a:r>
            <a:r>
              <a:rPr lang="ar-SA" b="1" dirty="0" err="1" smtClean="0">
                <a:cs typeface="Times New Roman" pitchFamily="18" charset="0"/>
              </a:rPr>
              <a:t>ليمات</a:t>
            </a:r>
            <a:endParaRPr lang="ar-EG" b="1" dirty="0">
              <a:cs typeface="Times New Roman" pitchFamily="18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b="1" dirty="0">
                <a:cs typeface="Times New Roman" pitchFamily="18" charset="0"/>
              </a:rPr>
              <a:t>مواجهة </a:t>
            </a:r>
            <a:r>
              <a:rPr lang="ar-EG" b="1" dirty="0" err="1" smtClean="0">
                <a:cs typeface="Times New Roman" pitchFamily="18" charset="0"/>
              </a:rPr>
              <a:t>ال</a:t>
            </a:r>
            <a:r>
              <a:rPr lang="ar-SA" b="1" dirty="0" smtClean="0">
                <a:cs typeface="Times New Roman" pitchFamily="18" charset="0"/>
              </a:rPr>
              <a:t>زملاء</a:t>
            </a:r>
            <a:endParaRPr lang="ar-EG" b="1" dirty="0">
              <a:cs typeface="Times New Roman" pitchFamily="18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b="1" dirty="0">
                <a:cs typeface="Times New Roman" pitchFamily="18" charset="0"/>
              </a:rPr>
              <a:t>إصلاح المخالفة</a:t>
            </a: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b="1" dirty="0" smtClean="0">
                <a:cs typeface="Times New Roman" pitchFamily="18" charset="0"/>
              </a:rPr>
              <a:t>مواجهة </a:t>
            </a:r>
            <a:r>
              <a:rPr lang="ar-EG" b="1" dirty="0" err="1" smtClean="0">
                <a:cs typeface="Times New Roman" pitchFamily="18" charset="0"/>
              </a:rPr>
              <a:t>الا</a:t>
            </a:r>
            <a:r>
              <a:rPr lang="ar-SA" b="1" dirty="0" err="1" smtClean="0">
                <a:cs typeface="Times New Roman" pitchFamily="18" charset="0"/>
              </a:rPr>
              <a:t>نتقادات</a:t>
            </a:r>
            <a:endParaRPr lang="ar-EG" b="1" dirty="0">
              <a:cs typeface="Times New Roman" pitchFamily="18" charset="0"/>
            </a:endParaRPr>
          </a:p>
          <a:p>
            <a:pPr marL="858838" lvl="1" indent="-457200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b="1" dirty="0">
                <a:cs typeface="Times New Roman" pitchFamily="18" charset="0"/>
              </a:rPr>
              <a:t>تحقيق </a:t>
            </a:r>
            <a:r>
              <a:rPr lang="ar-EG" b="1" dirty="0" smtClean="0">
                <a:cs typeface="Times New Roman" pitchFamily="18" charset="0"/>
              </a:rPr>
              <a:t>أهداف ال</a:t>
            </a:r>
            <a:r>
              <a:rPr lang="ar-SA" b="1" dirty="0" smtClean="0">
                <a:cs typeface="Times New Roman" pitchFamily="18" charset="0"/>
              </a:rPr>
              <a:t>شركة</a:t>
            </a:r>
            <a:r>
              <a:rPr lang="ar-LY" b="1" dirty="0" smtClean="0">
                <a:cs typeface="Times New Roman" pitchFamily="18" charset="0"/>
              </a:rPr>
              <a:t> او المؤسسة</a:t>
            </a:r>
            <a:endParaRPr lang="ar-EG" b="1" dirty="0">
              <a:cs typeface="Times New Roman" pitchFamily="18" charset="0"/>
            </a:endParaRPr>
          </a:p>
        </p:txBody>
      </p:sp>
      <p:sp>
        <p:nvSpPr>
          <p:cNvPr id="110598" name="AutoShape 7"/>
          <p:cNvSpPr>
            <a:spLocks noChangeArrowheads="1"/>
          </p:cNvSpPr>
          <p:nvPr/>
        </p:nvSpPr>
        <p:spPr bwMode="auto">
          <a:xfrm>
            <a:off x="3571868" y="571480"/>
            <a:ext cx="2643206" cy="64292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200" b="1" dirty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الشخصية</a:t>
            </a:r>
            <a:endParaRPr lang="en-US" sz="3200" b="1" dirty="0">
              <a:solidFill>
                <a:srgbClr val="C20416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10599" name="AutoShape 8"/>
          <p:cNvSpPr>
            <a:spLocks noChangeArrowheads="1"/>
          </p:cNvSpPr>
          <p:nvPr/>
        </p:nvSpPr>
        <p:spPr bwMode="auto">
          <a:xfrm>
            <a:off x="6500813" y="1857365"/>
            <a:ext cx="2173287" cy="714380"/>
          </a:xfrm>
          <a:prstGeom prst="flowChartAlternateProcess">
            <a:avLst/>
          </a:prstGeom>
          <a:noFill/>
          <a:ln w="63500" cmpd="dbl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200" b="1" dirty="0">
                <a:solidFill>
                  <a:srgbClr val="002060"/>
                </a:solidFill>
                <a:cs typeface="Andalus" pitchFamily="2" charset="-78"/>
              </a:rPr>
              <a:t>3. </a:t>
            </a:r>
            <a:r>
              <a:rPr lang="ar-EG" b="1" dirty="0">
                <a:solidFill>
                  <a:srgbClr val="002060"/>
                </a:solidFill>
                <a:cs typeface="PT Bold Heading" pitchFamily="2" charset="-78"/>
              </a:rPr>
              <a:t>التركيز</a:t>
            </a:r>
            <a:endParaRPr lang="en-US" sz="3200" b="1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6500826" y="3500438"/>
            <a:ext cx="2173287" cy="571500"/>
          </a:xfrm>
          <a:prstGeom prst="flowChartAlternateProcess">
            <a:avLst/>
          </a:prstGeom>
          <a:noFill/>
          <a:ln w="63500" cmpd="dbl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200" b="1" dirty="0">
                <a:solidFill>
                  <a:srgbClr val="002060"/>
                </a:solidFill>
                <a:cs typeface="Andalus" pitchFamily="2" charset="-78"/>
              </a:rPr>
              <a:t>4. </a:t>
            </a:r>
            <a:r>
              <a:rPr lang="ar-EG" b="1" dirty="0">
                <a:solidFill>
                  <a:srgbClr val="002060"/>
                </a:solidFill>
                <a:cs typeface="PT Bold Heading" pitchFamily="2" charset="-78"/>
              </a:rPr>
              <a:t>الإصرار</a:t>
            </a:r>
            <a:endParaRPr lang="en-US" sz="3200" b="1" dirty="0">
              <a:solidFill>
                <a:srgbClr val="002060"/>
              </a:solidFill>
              <a:cs typeface="PT Bold Heading" pitchFamily="2" charset="-78"/>
            </a:endParaRPr>
          </a:p>
        </p:txBody>
      </p:sp>
      <p:sp>
        <p:nvSpPr>
          <p:cNvPr id="110601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2E50E-F8DC-41FE-BA09-E537C3B79362}" type="slidenum">
              <a:rPr lang="ar-EG" smtClean="0"/>
              <a:pPr/>
              <a:t>128</a:t>
            </a:fld>
            <a:endParaRPr lang="en-US" dirty="0" smtClean="0"/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idx="1"/>
          </p:nvPr>
        </p:nvSpPr>
        <p:spPr>
          <a:xfrm>
            <a:off x="1" y="2143116"/>
            <a:ext cx="8929717" cy="4214822"/>
          </a:xfrm>
        </p:spPr>
        <p:txBody>
          <a:bodyPr lIns="92075" tIns="46038" rIns="0" bIns="46038"/>
          <a:lstStyle/>
          <a:p>
            <a:pPr marL="711200" indent="-711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kumimoji="1" lang="ar-SA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تعلم ان تتذكر الاسماء فاسم الشخص هام جدا</a:t>
            </a:r>
          </a:p>
          <a:p>
            <a:pPr marL="711200" indent="-711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kumimoji="1" lang="ar-SA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كن ممن يرغب الناس فى البقاء معك و الشعور بانهم يستفيدون منك.</a:t>
            </a:r>
          </a:p>
          <a:p>
            <a:pPr marL="711200" indent="-711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kumimoji="1" lang="ar-SA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كن على طبيعتك و كن متواضع.</a:t>
            </a:r>
          </a:p>
          <a:p>
            <a:pPr marL="711200" indent="-711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kumimoji="1" lang="ar-SA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كن دائما متسامح.</a:t>
            </a:r>
          </a:p>
          <a:p>
            <a:pPr marL="711200" indent="-711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kumimoji="1" lang="ar-SA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كن دائما مساند للاخرين.</a:t>
            </a:r>
          </a:p>
          <a:p>
            <a:pPr marL="711200" indent="-711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kumimoji="1" lang="ar-SA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حاول اظهار السمات الطيبة فى شخصيتك.</a:t>
            </a:r>
          </a:p>
          <a:p>
            <a:pPr marL="711200" indent="-711200" eaLnBrk="1" hangingPunct="1">
              <a:lnSpc>
                <a:spcPct val="80000"/>
              </a:lnSpc>
              <a:buFontTx/>
              <a:buAutoNum type="arabicPeriod" startAt="7"/>
              <a:defRPr/>
            </a:pPr>
            <a:r>
              <a:rPr kumimoji="1" lang="ar-SA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حاول تدريب نفسك على حب الناس.</a:t>
            </a:r>
          </a:p>
          <a:p>
            <a:pPr marL="711200" indent="-711200" eaLnBrk="1" hangingPunct="1">
              <a:lnSpc>
                <a:spcPct val="80000"/>
              </a:lnSpc>
              <a:buFontTx/>
              <a:buAutoNum type="arabicPeriod" startAt="7"/>
              <a:defRPr/>
            </a:pPr>
            <a:r>
              <a:rPr kumimoji="1" lang="ar-SA" sz="28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عبر دائما عن مشاركتك فى موقف ما اما بعبارات المدح للتهنئة او لشد ازر شخص ما.</a:t>
            </a:r>
            <a:endParaRPr kumimoji="1" lang="ar-EG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BAADB5-7CD9-4E33-9C25-82EFDE63FFCD}" type="slidenum">
              <a:rPr lang="ar-EG" smtClean="0"/>
              <a:pPr/>
              <a:t>129</a:t>
            </a:fld>
            <a:endParaRPr lang="en-US" dirty="0" smtClean="0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500298" y="908720"/>
            <a:ext cx="4643470" cy="100811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perspectiveBelow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ar-EG" altLang="en-US" sz="2800" b="1" dirty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كيف تكسب حب الناس</a:t>
            </a:r>
            <a:endParaRPr lang="en-US" altLang="en-US" sz="2800" b="1" dirty="0">
              <a:solidFill>
                <a:srgbClr val="C20416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15206" y="1"/>
            <a:ext cx="192879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ar-EG" alt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مهارات الاتصال</a:t>
            </a: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6" descr="j02832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76700"/>
            <a:ext cx="165735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7" descr="j01958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4005263"/>
            <a:ext cx="177323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8" descr="j0149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913" y="3860800"/>
            <a:ext cx="214471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Callout 7"/>
          <p:cNvSpPr/>
          <p:nvPr/>
        </p:nvSpPr>
        <p:spPr bwMode="auto">
          <a:xfrm>
            <a:off x="428564" y="1000108"/>
            <a:ext cx="8715436" cy="2071702"/>
          </a:xfrm>
          <a:prstGeom prst="cloudCallout">
            <a:avLst>
              <a:gd name="adj1" fmla="val 21968"/>
              <a:gd name="adj2" fmla="val -92275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E35A8E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0" dist="254000" algn="l" rotWithShape="0">
              <a:srgbClr val="FFCCFF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CCFF"/>
            </a:extrusionClr>
            <a:contourClr>
              <a:srgbClr val="FFCCFF"/>
            </a:contourClr>
          </a:sp3d>
        </p:spPr>
        <p:txBody>
          <a:bodyPr wrap="none"/>
          <a:lstStyle/>
          <a:p>
            <a:pPr>
              <a:defRPr/>
            </a:pPr>
            <a:r>
              <a:rPr lang="ar-SA" altLang="en-US" sz="3600" b="1" dirty="0" smtClean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الناجح </a:t>
            </a:r>
            <a:r>
              <a:rPr lang="ar-SA" altLang="en-US" sz="3600" b="1" dirty="0" err="1" smtClean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و</a:t>
            </a:r>
            <a:r>
              <a:rPr lang="ar-SA" altLang="en-US" sz="3600" b="1" dirty="0" smtClean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 الفاشل</a:t>
            </a:r>
            <a:endParaRPr lang="ar-EG" altLang="en-US" sz="3600" b="1" dirty="0">
              <a:solidFill>
                <a:srgbClr val="C20416"/>
              </a:solidFill>
              <a:latin typeface="Arial" pitchFamily="34" charset="0"/>
              <a:cs typeface="PT Bold Heading" pitchFamily="2" charset="-78"/>
            </a:endParaRPr>
          </a:p>
          <a:p>
            <a:pPr algn="l">
              <a:defRPr/>
            </a:pPr>
            <a:r>
              <a:rPr lang="en-US" sz="4000" dirty="0" smtClean="0">
                <a:solidFill>
                  <a:srgbClr val="002060"/>
                </a:solidFill>
                <a:latin typeface="Broadway" pitchFamily="82" charset="0"/>
                <a:cs typeface="+mn-cs"/>
              </a:rPr>
              <a:t>Winners &amp; Loser</a:t>
            </a:r>
            <a:endParaRPr lang="en-US" sz="4000" dirty="0">
              <a:solidFill>
                <a:srgbClr val="002060"/>
              </a:solidFill>
              <a:latin typeface="Broadway" pitchFamily="82" charset="0"/>
              <a:cs typeface="+mn-cs"/>
            </a:endParaRPr>
          </a:p>
          <a:p>
            <a:pPr>
              <a:defRPr/>
            </a:pPr>
            <a:endParaRPr lang="en-US" altLang="en-US" dirty="0">
              <a:solidFill>
                <a:srgbClr val="E35A8E"/>
              </a:solidFill>
              <a:cs typeface="Andalus" pitchFamily="2" charset="-78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162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DF2B55-0729-4D4A-B1C5-51BD371F61B5}" type="slidenum">
              <a:rPr lang="ar-EG" smtClean="0"/>
              <a:pPr/>
              <a:t>130</a:t>
            </a:fld>
            <a:endParaRPr lang="en-US" dirty="0" smtClean="0"/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124744"/>
            <a:ext cx="8696356" cy="49553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LY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LY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ـ يخاف المدير من التغيير ومن المبدعين خوفاً على مركزه الوظيفي, في حين يرى القائد في التغيير فرصة أكبر لتحقيق أداء أعلى, وفرصة أكبر للتحدي وإثبات الذات.</a:t>
            </a:r>
            <a:r>
              <a:rPr lang="ar-LY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‏</a:t>
            </a:r>
          </a:p>
          <a:p>
            <a:pPr marL="0" indent="0">
              <a:buNone/>
            </a:pPr>
            <a:endParaRPr lang="ar-LY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LY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ـ المدير لايسعى إلى خلق صف ثانٍ من القيادات الإدارية أو من المديرين الكفوئين, في حين يعتبر القائد أن هؤلاء مساعدون على تقديم وأداء أكبر.</a:t>
            </a:r>
            <a:r>
              <a:rPr lang="ar-LY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‏</a:t>
            </a:r>
          </a:p>
          <a:p>
            <a:pPr marL="0" indent="0">
              <a:buNone/>
            </a:pPr>
            <a:endParaRPr lang="ar-LY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LY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ـ المدير أقرب لضبط الجودة, والقائد أقرب لإدارة الجودة الشاملة.</a:t>
            </a:r>
            <a:r>
              <a:rPr lang="ar-LY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‏</a:t>
            </a:r>
          </a:p>
          <a:p>
            <a:pPr marL="0" indent="0">
              <a:buNone/>
            </a:pPr>
            <a:endParaRPr lang="ar-LY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LY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ـ يركز المدير على إنهاء وإخماد الصراعات بالثواب والعقاب, في حين يركز القائد على حلّ أسباب الصراع من جذوره والعودة إلى الأسباب المباشرة وغير المباشرة</a:t>
            </a:r>
          </a:p>
          <a:p>
            <a:pPr>
              <a:buNone/>
            </a:pPr>
            <a:endParaRPr lang="ar-SA" sz="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715140" y="0"/>
            <a:ext cx="2428860" cy="4286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الفرق بين المدير و القائد</a:t>
            </a:r>
            <a:endParaRPr kumimoji="0" lang="ar-SA" sz="1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1691680" y="285728"/>
            <a:ext cx="4737708" cy="714380"/>
          </a:xfrm>
        </p:spPr>
        <p:txBody>
          <a:bodyPr>
            <a:normAutofit/>
          </a:bodyPr>
          <a:lstStyle/>
          <a:p>
            <a:pPr algn="ctr"/>
            <a:r>
              <a:rPr lang="ar-LY" sz="3200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فروق اخرى</a:t>
            </a:r>
            <a:endParaRPr lang="en-US" sz="3200" dirty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9640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051720" y="642918"/>
            <a:ext cx="5473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الناجح </a:t>
            </a:r>
            <a:r>
              <a:rPr kumimoji="0"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kumimoji="0"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/  </a:t>
            </a:r>
            <a:r>
              <a:rPr kumimoji="0"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kumimoji="0"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الفاشل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123728" y="1571612"/>
            <a:ext cx="5473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 smtClean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</a:t>
            </a:r>
            <a:r>
              <a:rPr kumimoji="0" lang="ar-EG" sz="3200" dirty="0" smtClean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kumimoji="0" lang="en-US" sz="3200" dirty="0" smtClean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</a:t>
            </a:r>
            <a:r>
              <a:rPr kumimoji="0" lang="ar-EG" sz="3200" dirty="0" smtClean="0">
                <a:solidFill>
                  <a:srgbClr val="E35A8E"/>
                </a:solidFill>
                <a:latin typeface="Tahoma" pitchFamily="34" charset="0"/>
              </a:rPr>
              <a:t> </a:t>
            </a:r>
            <a:r>
              <a:rPr kumimoji="0" lang="ar-EG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   </a:t>
            </a:r>
            <a:r>
              <a:rPr kumimoji="0" lang="en-US" sz="3200" dirty="0" smtClean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Loser</a:t>
            </a:r>
            <a:endParaRPr kumimoji="0" lang="en-US" sz="3200" dirty="0">
              <a:solidFill>
                <a:srgbClr val="E35A8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6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052FE3-B6C9-4CF8-9111-7814D1B4DE4D}" type="slidenum">
              <a:rPr lang="ar-EG" smtClean="0"/>
              <a:pPr/>
              <a:t>131</a:t>
            </a:fld>
            <a:endParaRPr lang="en-US" dirty="0" smtClean="0"/>
          </a:p>
        </p:txBody>
      </p:sp>
      <p:pic>
        <p:nvPicPr>
          <p:cNvPr id="112647" name="Picture 8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928934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9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214686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3702" y="214290"/>
            <a:ext cx="2500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1285852" y="1857364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الناجحين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715008" y="1857364"/>
            <a:ext cx="2665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الفاشلين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357290" y="1142984"/>
            <a:ext cx="2376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Winners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5715008" y="1142984"/>
            <a:ext cx="2665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Loser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395288" y="2708275"/>
            <a:ext cx="41052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Help others to succeed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214282" y="4214818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يساعدون الاخرين على</a:t>
            </a: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 </a:t>
            </a: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النجاح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4500563" y="2708275"/>
            <a:ext cx="46434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Criticize others to feel better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4714875" y="4144963"/>
            <a:ext cx="4105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نقدهم و تحطيمهم للاخرين يشعرهم</a:t>
            </a: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 </a:t>
            </a: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بارتياح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1367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0DB74E-95EA-41DC-98D4-F7EA6C06F6C5}" type="slidenum">
              <a:rPr lang="ar-EG" smtClean="0"/>
              <a:pPr/>
              <a:t>132</a:t>
            </a:fld>
            <a:endParaRPr lang="en-US" dirty="0" smtClean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643702" y="214290"/>
            <a:ext cx="2500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12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500166" y="1857364"/>
            <a:ext cx="2376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الناجحين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5786446" y="1785926"/>
            <a:ext cx="2241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الفاشلين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476375" y="1142985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Winners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5572132" y="1071546"/>
            <a:ext cx="2665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Loser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395288" y="2643188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Work priorities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433388" y="3344863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يعملون حسب الاولويات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714875" y="2643188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Complain no time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752975" y="3344863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يشكون ضيق الوقت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1470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AC802-FB20-41B1-94AA-5054765CC53D}" type="slidenum">
              <a:rPr lang="ar-EG" smtClean="0"/>
              <a:pPr/>
              <a:t>133</a:t>
            </a:fld>
            <a:endParaRPr lang="en-US" dirty="0" smtClean="0"/>
          </a:p>
        </p:txBody>
      </p:sp>
      <p:pic>
        <p:nvPicPr>
          <p:cNvPr id="114701" name="Picture 8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43380"/>
            <a:ext cx="2357454" cy="227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2" name="Picture 9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742" y="4214818"/>
            <a:ext cx="2364822" cy="228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643702" y="214290"/>
            <a:ext cx="2500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15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1476375" y="1643050"/>
            <a:ext cx="2376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الناجحين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5291138" y="1643050"/>
            <a:ext cx="2665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الفاشلين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1476375" y="1000108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Winners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5292725" y="1000108"/>
            <a:ext cx="2665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Loser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95288" y="2466975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Talk solutions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395288" y="3286124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كلامهم عن الحلول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4714875" y="2428868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Talk problems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714875" y="3143248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كلامهم كله عن المشاكل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15723" name="Rectangle 6"/>
          <p:cNvSpPr>
            <a:spLocks noChangeArrowheads="1"/>
          </p:cNvSpPr>
          <p:nvPr/>
        </p:nvSpPr>
        <p:spPr bwMode="auto">
          <a:xfrm>
            <a:off x="1571604" y="357166"/>
            <a:ext cx="43577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endParaRPr lang="en-US" altLang="en-US" sz="3600" dirty="0">
              <a:solidFill>
                <a:srgbClr val="C20416"/>
              </a:solidFill>
              <a:cs typeface="Andalus" pitchFamily="2" charset="-78"/>
            </a:endParaRPr>
          </a:p>
        </p:txBody>
      </p:sp>
      <p:sp>
        <p:nvSpPr>
          <p:cNvPr id="11572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EE02A-718F-40EE-8860-D2E998ECCA88}" type="slidenum">
              <a:rPr lang="ar-EG" smtClean="0"/>
              <a:pPr/>
              <a:t>134</a:t>
            </a:fld>
            <a:endParaRPr lang="en-US" dirty="0" smtClean="0"/>
          </a:p>
        </p:txBody>
      </p:sp>
      <p:pic>
        <p:nvPicPr>
          <p:cNvPr id="115725" name="Picture 8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00505"/>
            <a:ext cx="2364824" cy="22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6" name="Picture 9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42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643702" y="214290"/>
            <a:ext cx="2500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16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000100" y="1928802"/>
            <a:ext cx="2376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الناجحين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291138" y="2000250"/>
            <a:ext cx="2665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الفاشلين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928662" y="1214422"/>
            <a:ext cx="2376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Winners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5643570" y="1214423"/>
            <a:ext cx="2314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Loser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395288" y="2571743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Conquer fears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395288" y="3286124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يهزمون المخاوف و الصعاب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4714875" y="2643182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Quit: it’s tough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4714875" y="3357562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ينسحبون : صعب .. صعب ..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1674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C8EA13-2F89-45E7-AF2B-5198C0433A9F}" type="slidenum">
              <a:rPr lang="ar-EG" smtClean="0"/>
              <a:pPr/>
              <a:t>135</a:t>
            </a:fld>
            <a:endParaRPr lang="en-US" dirty="0" smtClean="0"/>
          </a:p>
        </p:txBody>
      </p:sp>
      <p:pic>
        <p:nvPicPr>
          <p:cNvPr id="116749" name="Picture 8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14813"/>
            <a:ext cx="2143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9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429125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643702" y="214290"/>
            <a:ext cx="2500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15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476375" y="1785926"/>
            <a:ext cx="2376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الناجحين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5291138" y="1785926"/>
            <a:ext cx="2665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الفاشلين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1476375" y="1000108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Winners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292725" y="928670"/>
            <a:ext cx="2665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Loser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0" y="2967038"/>
            <a:ext cx="4357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8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Failure            Success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0" y="3773488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الفشل</a:t>
            </a:r>
            <a:r>
              <a:rPr kumimoji="0" lang="ar-EG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              </a:t>
            </a: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النجاح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752975" y="2987675"/>
            <a:ext cx="4391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28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Success </a:t>
            </a:r>
            <a:r>
              <a:rPr kumimoji="0"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</a:t>
            </a:r>
            <a:r>
              <a:rPr kumimoji="0" lang="en-US" sz="28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Failure</a:t>
            </a:r>
            <a:endParaRPr kumimoji="0" lang="en-US" sz="3200" dirty="0">
              <a:solidFill>
                <a:srgbClr val="E35A8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5038725" y="3773488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النجاح</a:t>
            </a:r>
            <a:r>
              <a:rPr kumimoji="0" lang="ar-EG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              </a:t>
            </a: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 الفشل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17770" name="AutoShape 17"/>
          <p:cNvSpPr>
            <a:spLocks noChangeArrowheads="1"/>
          </p:cNvSpPr>
          <p:nvPr/>
        </p:nvSpPr>
        <p:spPr bwMode="auto">
          <a:xfrm>
            <a:off x="1714500" y="3206750"/>
            <a:ext cx="649288" cy="144463"/>
          </a:xfrm>
          <a:prstGeom prst="rightArrow">
            <a:avLst>
              <a:gd name="adj1" fmla="val 50000"/>
              <a:gd name="adj2" fmla="val 11236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1" name="AutoShape 18"/>
          <p:cNvSpPr>
            <a:spLocks noChangeArrowheads="1"/>
          </p:cNvSpPr>
          <p:nvPr/>
        </p:nvSpPr>
        <p:spPr bwMode="auto">
          <a:xfrm>
            <a:off x="6858000" y="3284538"/>
            <a:ext cx="649288" cy="144462"/>
          </a:xfrm>
          <a:prstGeom prst="rightArrow">
            <a:avLst>
              <a:gd name="adj1" fmla="val 50000"/>
              <a:gd name="adj2" fmla="val 1123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2" name="AutoShape 19"/>
          <p:cNvSpPr>
            <a:spLocks noChangeArrowheads="1"/>
          </p:cNvSpPr>
          <p:nvPr/>
        </p:nvSpPr>
        <p:spPr bwMode="auto">
          <a:xfrm rot="10800000">
            <a:off x="1643063" y="4070350"/>
            <a:ext cx="649287" cy="144463"/>
          </a:xfrm>
          <a:prstGeom prst="rightArrow">
            <a:avLst>
              <a:gd name="adj1" fmla="val 50000"/>
              <a:gd name="adj2" fmla="val 11236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3" name="AutoShape 20"/>
          <p:cNvSpPr>
            <a:spLocks noChangeArrowheads="1"/>
          </p:cNvSpPr>
          <p:nvPr/>
        </p:nvSpPr>
        <p:spPr bwMode="auto">
          <a:xfrm rot="10800000">
            <a:off x="6851650" y="4070350"/>
            <a:ext cx="649288" cy="144463"/>
          </a:xfrm>
          <a:prstGeom prst="rightArrow">
            <a:avLst>
              <a:gd name="adj1" fmla="val 50000"/>
              <a:gd name="adj2" fmla="val 11236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777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BD6A1E-6397-4906-A894-8ED3D5DDABDC}" type="slidenum">
              <a:rPr lang="ar-EG" smtClean="0"/>
              <a:pPr/>
              <a:t>136</a:t>
            </a:fld>
            <a:endParaRPr lang="en-US" dirty="0" smtClean="0"/>
          </a:p>
        </p:txBody>
      </p:sp>
      <p:pic>
        <p:nvPicPr>
          <p:cNvPr id="117777" name="Picture 8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00563"/>
            <a:ext cx="2143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8" name="Picture 9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429125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643702" y="214290"/>
            <a:ext cx="2500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19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1500188" y="1643050"/>
            <a:ext cx="2376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الناجحين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291138" y="1571612"/>
            <a:ext cx="2665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الفاشلين</a:t>
            </a:r>
            <a:endParaRPr kumimoji="0" lang="en-US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476375" y="785794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Winners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5292725" y="714357"/>
            <a:ext cx="2665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Loser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95288" y="2357430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Work smart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395288" y="3357562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عمل بذكاء و جدية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4714875" y="2428868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Little effort</a:t>
            </a: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4714875" y="3429000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جهد قليل .....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1879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A3C20E-7B78-4299-B8F1-590C4CD939BD}" type="slidenum">
              <a:rPr lang="ar-EG" smtClean="0"/>
              <a:pPr/>
              <a:t>137</a:t>
            </a:fld>
            <a:endParaRPr lang="en-US" dirty="0" smtClean="0"/>
          </a:p>
        </p:txBody>
      </p:sp>
      <p:pic>
        <p:nvPicPr>
          <p:cNvPr id="118797" name="Picture 8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43380"/>
            <a:ext cx="2500306" cy="241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8" name="Picture 9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1942"/>
            <a:ext cx="2586526" cy="25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643702" y="214290"/>
            <a:ext cx="2500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15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2699792" y="857232"/>
            <a:ext cx="3725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Winners’ Attitude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2903538" y="1643050"/>
            <a:ext cx="3168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موقف الناجحين</a:t>
            </a:r>
            <a:endParaRPr kumimoji="0"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50544" name="AutoShape 16"/>
          <p:cNvSpPr>
            <a:spLocks noChangeArrowheads="1"/>
          </p:cNvSpPr>
          <p:nvPr/>
        </p:nvSpPr>
        <p:spPr bwMode="auto">
          <a:xfrm>
            <a:off x="285720" y="2428868"/>
            <a:ext cx="8572500" cy="1000125"/>
          </a:xfrm>
          <a:prstGeom prst="flowChartAlternateProcess">
            <a:avLst/>
          </a:prstGeom>
          <a:solidFill>
            <a:srgbClr val="00B0F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smooth sea never made a skillful mariner</a:t>
            </a: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642938" y="3643314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البحر الهادىء لا يصنع البحار الماهر</a:t>
            </a:r>
            <a:endParaRPr kumimoji="0"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1981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B9CA1D-C6A3-4137-AD5C-71CEDE0AFAA3}" type="slidenum">
              <a:rPr lang="ar-EG" smtClean="0"/>
              <a:pPr/>
              <a:t>138</a:t>
            </a:fld>
            <a:endParaRPr lang="en-US" dirty="0" smtClean="0"/>
          </a:p>
        </p:txBody>
      </p:sp>
      <p:pic>
        <p:nvPicPr>
          <p:cNvPr id="119817" name="Picture 9" descr="Az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63"/>
            <a:ext cx="9144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00826" y="0"/>
            <a:ext cx="264317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10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1143000" y="1500174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Winners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5549900" y="1571612"/>
            <a:ext cx="2665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Loser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395289" y="3214686"/>
            <a:ext cx="381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See the gain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395289" y="4071942"/>
            <a:ext cx="3605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يرى المكسب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4714875" y="5108575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Part of the problem</a:t>
            </a: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4714875" y="5697538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جزء من المشكلة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2771800" y="642919"/>
            <a:ext cx="3168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Attitude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4716463" y="3214686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See the pain</a:t>
            </a: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4714875" y="4000504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PT Bold Heading" pitchFamily="2" charset="-78"/>
              </a:rPr>
              <a:t>يرى الألم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PT Bold Heading" pitchFamily="2" charset="-78"/>
            </a:endParaRP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395288" y="5114925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Part of the answer</a:t>
            </a: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250825" y="5702300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جزء من الحل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20847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757DC2-CB2F-415E-93DA-802FCBF599E7}" type="slidenum">
              <a:rPr lang="ar-EG" smtClean="0"/>
              <a:pPr/>
              <a:t>139</a:t>
            </a:fld>
            <a:endParaRPr lang="en-US" dirty="0" smtClean="0"/>
          </a:p>
        </p:txBody>
      </p:sp>
      <p:pic>
        <p:nvPicPr>
          <p:cNvPr id="120848" name="Picture 9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214554"/>
            <a:ext cx="919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9" name="Picture 16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14554"/>
            <a:ext cx="912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500826" y="0"/>
            <a:ext cx="264317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17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395288" y="3000372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See the potential</a:t>
            </a:r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395288" y="3786190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يرى الفرص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4714875" y="4910138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Reactive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4714875" y="5626100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فى مهب الريح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4716463" y="3143248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See the past</a:t>
            </a:r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4714875" y="4000504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يرى الماضى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395288" y="4714884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Proactive</a:t>
            </a:r>
          </a:p>
        </p:txBody>
      </p:sp>
      <p:sp>
        <p:nvSpPr>
          <p:cNvPr id="152602" name="Text Box 26"/>
          <p:cNvSpPr txBox="1">
            <a:spLocks noChangeArrowheads="1"/>
          </p:cNvSpPr>
          <p:nvPr/>
        </p:nvSpPr>
        <p:spPr bwMode="auto">
          <a:xfrm>
            <a:off x="250825" y="5630863"/>
            <a:ext cx="4105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مبادر</a:t>
            </a:r>
            <a:endParaRPr kumimoji="0"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1285860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Winners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549900" y="1285860"/>
            <a:ext cx="2665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Loser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771774" y="500042"/>
            <a:ext cx="3514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en-US" sz="3200" b="1" dirty="0">
                <a:solidFill>
                  <a:srgbClr val="E35A8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Attitude</a:t>
            </a:r>
          </a:p>
        </p:txBody>
      </p:sp>
      <p:sp>
        <p:nvSpPr>
          <p:cNvPr id="121871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205D21-1D66-4B7A-A4E8-3C5F3EC9E3C7}" type="slidenum">
              <a:rPr lang="ar-EG" smtClean="0"/>
              <a:pPr/>
              <a:t>140</a:t>
            </a:fld>
            <a:endParaRPr lang="en-US" dirty="0" smtClean="0"/>
          </a:p>
        </p:txBody>
      </p:sp>
      <p:pic>
        <p:nvPicPr>
          <p:cNvPr id="121872" name="Picture 9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071678"/>
            <a:ext cx="919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3" name="Picture 16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912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643702" y="214290"/>
            <a:ext cx="2500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18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475656" y="3501008"/>
            <a:ext cx="6912768" cy="18722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الفرق بين المدير و القائد</a:t>
            </a:r>
            <a:endParaRPr kumimoji="0" lang="ar-SA" sz="4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2051720" y="1988840"/>
            <a:ext cx="5544616" cy="1512168"/>
          </a:xfrm>
        </p:spPr>
        <p:txBody>
          <a:bodyPr>
            <a:normAutofit/>
          </a:bodyPr>
          <a:lstStyle/>
          <a:p>
            <a:pPr algn="ctr"/>
            <a:r>
              <a:rPr lang="ar-LY" sz="3200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ورشة عمل</a:t>
            </a:r>
            <a:endParaRPr lang="en-US" sz="3200" dirty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0111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468313" y="5202238"/>
            <a:ext cx="8351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ar-EG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أنت من </a:t>
            </a:r>
            <a:r>
              <a:rPr kumimoji="0" lang="ar-E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الناجحين </a:t>
            </a:r>
            <a:r>
              <a:rPr kumimoji="0" lang="ar-EG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......... أنت من </a:t>
            </a:r>
            <a:r>
              <a:rPr kumimoji="0" lang="ar-SA" sz="4000" b="1" dirty="0" smtClean="0">
                <a:solidFill>
                  <a:srgbClr val="C204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الصفوة</a:t>
            </a:r>
            <a:endParaRPr kumimoji="0" lang="en-US" sz="4000" b="1" dirty="0">
              <a:solidFill>
                <a:srgbClr val="C2041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</p:txBody>
      </p:sp>
      <p:sp>
        <p:nvSpPr>
          <p:cNvPr id="154638" name="AutoShape 14"/>
          <p:cNvSpPr>
            <a:spLocks noChangeArrowheads="1"/>
          </p:cNvSpPr>
          <p:nvPr/>
        </p:nvSpPr>
        <p:spPr bwMode="auto">
          <a:xfrm>
            <a:off x="395288" y="1773238"/>
            <a:ext cx="8280400" cy="2798762"/>
          </a:xfrm>
          <a:prstGeom prst="flowChartAlternateProcess">
            <a:avLst/>
          </a:prstGeom>
          <a:solidFill>
            <a:srgbClr val="00B0F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You are a </a:t>
            </a:r>
            <a:r>
              <a:rPr lang="en-US" sz="4400" dirty="0">
                <a:solidFill>
                  <a:srgbClr val="F78D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WINNER</a:t>
            </a:r>
          </a:p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You are one of the </a:t>
            </a:r>
            <a:r>
              <a:rPr lang="en-US" sz="4400" dirty="0">
                <a:solidFill>
                  <a:srgbClr val="F78D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BEST</a:t>
            </a:r>
          </a:p>
        </p:txBody>
      </p:sp>
      <p:sp>
        <p:nvSpPr>
          <p:cNvPr id="1228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31D568-D052-400F-832B-E744D16EA440}" type="slidenum">
              <a:rPr lang="ar-EG" smtClean="0"/>
              <a:pPr/>
              <a:t>141</a:t>
            </a:fld>
            <a:endParaRPr lang="en-US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43702" y="214290"/>
            <a:ext cx="2500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ar-EG" altLang="en-US" b="1" dirty="0">
                <a:solidFill>
                  <a:srgbClr val="C20416"/>
                </a:solidFill>
                <a:cs typeface="PT Bold Heading" pitchFamily="2" charset="-78"/>
              </a:rPr>
              <a:t>هل أنتم ناجحون ؟</a:t>
            </a:r>
            <a:endParaRPr lang="en-US" altLang="en-US" b="1" dirty="0">
              <a:solidFill>
                <a:srgbClr val="C20416"/>
              </a:solidFill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8" descr="Blue Lac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nip Same Side Corner Rectangle 3"/>
          <p:cNvSpPr/>
          <p:nvPr/>
        </p:nvSpPr>
        <p:spPr bwMode="auto">
          <a:xfrm>
            <a:off x="0" y="6510338"/>
            <a:ext cx="9144000" cy="408980"/>
          </a:xfrm>
          <a:prstGeom prst="snip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C00000"/>
              </a:gs>
              <a:gs pos="17999">
                <a:srgbClr val="FFCCFF"/>
              </a:gs>
              <a:gs pos="36000">
                <a:schemeClr val="bg1">
                  <a:lumMod val="95000"/>
                </a:schemeClr>
              </a:gs>
              <a:gs pos="61000">
                <a:schemeClr val="bg1">
                  <a:lumMod val="95000"/>
                </a:schemeClr>
              </a:gs>
              <a:gs pos="82001">
                <a:srgbClr val="FFCCFF"/>
              </a:gs>
              <a:gs pos="100000">
                <a:srgbClr val="FFCC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 dirty="0" smtClean="0">
                <a:latin typeface="Broadway" pitchFamily="82" charset="0"/>
                <a:ea typeface="Batang" pitchFamily="18" charset="-127"/>
              </a:rPr>
              <a:t>Jan.2015</a:t>
            </a:r>
            <a:endParaRPr lang="es-ES" sz="1400" dirty="0">
              <a:latin typeface="Broadway" pitchFamily="82" charset="0"/>
              <a:ea typeface="Batang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1"/>
            <a:ext cx="662509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elaxed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roadway" pitchFamily="82" charset="0"/>
              </a:rPr>
              <a:t>Keep it up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285852" y="5643578"/>
            <a:ext cx="5929354" cy="857256"/>
          </a:xfrm>
          <a:prstGeom prst="ribbon2">
            <a:avLst>
              <a:gd name="adj1" fmla="val 33333"/>
              <a:gd name="adj2" fmla="val 7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Dr. Mohamed Sakr</a:t>
            </a:r>
          </a:p>
        </p:txBody>
      </p:sp>
      <p:sp>
        <p:nvSpPr>
          <p:cNvPr id="125961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D8616C-E2BE-4604-AE9C-95F87176438F}" type="slidenum">
              <a:rPr lang="ar-EG" smtClean="0"/>
              <a:pPr/>
              <a:t>142</a:t>
            </a:fld>
            <a:endParaRPr lang="en-US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2" name="Picture 2" descr="D:\تدريب\562063_139350406242810_17950960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8813"/>
            <a:ext cx="7704856" cy="366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71480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أعظم الخلق كان  قائدا ........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074" name="Picture 2" descr="G:\photos ( bel arabic )\omr mokhta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096929"/>
            <a:ext cx="4014778" cy="5620691"/>
          </a:xfrm>
          <a:prstGeom prst="rect">
            <a:avLst/>
          </a:prstGeom>
          <a:noFill/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929422" y="0"/>
            <a:ext cx="2214578" cy="428628"/>
          </a:xfrm>
        </p:spPr>
        <p:txBody>
          <a:bodyPr>
            <a:noAutofit/>
          </a:bodyPr>
          <a:lstStyle/>
          <a:p>
            <a:r>
              <a:rPr lang="ar-SA" sz="1800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5" name="Picture 3" descr="G:\photos ( bel arabic )\mandel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1196752"/>
            <a:ext cx="4027331" cy="5293531"/>
          </a:xfrm>
          <a:prstGeom prst="rect">
            <a:avLst/>
          </a:prstGeom>
          <a:noFill/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929422" y="0"/>
            <a:ext cx="2214578" cy="428628"/>
          </a:xfrm>
        </p:spPr>
        <p:txBody>
          <a:bodyPr>
            <a:noAutofit/>
          </a:bodyPr>
          <a:lstStyle/>
          <a:p>
            <a:r>
              <a:rPr lang="ar-SA" sz="1800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 descr="C:\Users\Dell\Desktop\Sakr 2013\207690_184474805028469_197194687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124744"/>
            <a:ext cx="5171869" cy="5184576"/>
          </a:xfrm>
          <a:prstGeom prst="rect">
            <a:avLst/>
          </a:prstGeom>
          <a:noFill/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929422" y="0"/>
            <a:ext cx="2214578" cy="428628"/>
          </a:xfrm>
        </p:spPr>
        <p:txBody>
          <a:bodyPr>
            <a:noAutofit/>
          </a:bodyPr>
          <a:lstStyle/>
          <a:p>
            <a:r>
              <a:rPr lang="ar-SA" sz="1800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 descr="G:\photos ( bel arabic )\41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139284"/>
            <a:ext cx="4104456" cy="5098028"/>
          </a:xfrm>
          <a:prstGeom prst="rect">
            <a:avLst/>
          </a:prstGeom>
          <a:noFill/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DE3C4F-AE56-42EE-BA76-D73DBC2CFE2E}" type="slidenum">
              <a:rPr lang="ar-EG" smtClean="0"/>
              <a:pPr/>
              <a:t>3</a:t>
            </a:fld>
            <a:endParaRPr lang="en-US" smtClean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28595" y="620688"/>
            <a:ext cx="835824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latin typeface="Simplified Arabic"/>
                <a:ea typeface="Calibri"/>
                <a:cs typeface="(AH) Manal Black"/>
              </a:rPr>
              <a:t>م</a:t>
            </a:r>
          </a:p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Simplified Arabic"/>
                <a:ea typeface="Calibri"/>
                <a:cs typeface="(AH) Manal Black"/>
              </a:rPr>
              <a:t>م</a:t>
            </a:r>
            <a:r>
              <a:rPr lang="ar-SA" sz="2000" b="1" dirty="0" smtClean="0">
                <a:latin typeface="Simplified Arabic"/>
                <a:ea typeface="Calibri"/>
                <a:cs typeface="(AH) Manal Black"/>
              </a:rPr>
              <a:t>لخص </a:t>
            </a:r>
            <a:r>
              <a:rPr lang="ar-SA" sz="2000" b="1" dirty="0">
                <a:latin typeface="Simplified Arabic"/>
                <a:ea typeface="Calibri"/>
                <a:cs typeface="(AH) Manal Black"/>
              </a:rPr>
              <a:t>البحث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ar-SA" sz="2000" dirty="0">
                <a:latin typeface="Times New Roman"/>
                <a:ea typeface="Times New Roman"/>
                <a:cs typeface="Simplified Arabic"/>
              </a:rPr>
              <a:t>سيتناول هذا البحث موضوع المشاريع الصغيرة وأثرها على تقليل نسبة البطالة وزيادة معدلات التشغيل دراسة تطبيقية، وتم تناول مشكلة البحث </a:t>
            </a:r>
            <a:r>
              <a:rPr lang="ar-SA" sz="2000" dirty="0">
                <a:solidFill>
                  <a:srgbClr val="000000"/>
                </a:solidFill>
                <a:latin typeface="Calibri"/>
                <a:ea typeface="Times New Roman"/>
                <a:cs typeface="Simplified Arabic"/>
              </a:rPr>
              <a:t>من خلال الدراسة الاستطلاعية التي قام بها الباحثات على المشروعات الصغرى </a:t>
            </a:r>
            <a:r>
              <a:rPr lang="ar-SA" sz="2000" dirty="0" smtClean="0">
                <a:solidFill>
                  <a:srgbClr val="000000"/>
                </a:solidFill>
                <a:latin typeface="Calibri"/>
                <a:ea typeface="Times New Roman"/>
                <a:cs typeface="Simplified Arabic"/>
              </a:rPr>
              <a:t>بمدينة </a:t>
            </a:r>
            <a:r>
              <a:rPr lang="ar-SA" sz="2000" dirty="0" err="1">
                <a:solidFill>
                  <a:srgbClr val="000000"/>
                </a:solidFill>
                <a:latin typeface="Calibri"/>
                <a:ea typeface="Times New Roman"/>
                <a:cs typeface="Simplified Arabic"/>
              </a:rPr>
              <a:t>مصراتة</a:t>
            </a:r>
            <a:r>
              <a:rPr lang="ar-SA" sz="2000" dirty="0">
                <a:solidFill>
                  <a:srgbClr val="000000"/>
                </a:solidFill>
                <a:latin typeface="Calibri"/>
                <a:ea typeface="Times New Roman"/>
                <a:cs typeface="Simplified Arabic"/>
              </a:rPr>
              <a:t> وكانت مشكلة الدارسة: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ar-SA" sz="2000" dirty="0">
                <a:latin typeface="Times New Roman"/>
                <a:ea typeface="Times New Roman"/>
                <a:cs typeface="Simplified Arabic"/>
              </a:rPr>
              <a:t>ماهي الصعوبات التي تواجه التأثير الفعلي للمشروعات الصغيرة على معالجة البطالة وزيادة معدلات التشغيل؟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en-US" sz="2000" dirty="0">
              <a:latin typeface="Simplified Arabic"/>
              <a:ea typeface="Calibri"/>
            </a:endParaRPr>
          </a:p>
          <a:p>
            <a:pPr algn="justLow">
              <a:lnSpc>
                <a:spcPct val="115000"/>
              </a:lnSpc>
              <a:spcAft>
                <a:spcPts val="0"/>
              </a:spcAft>
            </a:pPr>
            <a:r>
              <a:rPr lang="ar-SA" sz="2000" dirty="0">
                <a:latin typeface="Times New Roman"/>
                <a:ea typeface="Times New Roman"/>
                <a:cs typeface="Simplified Arabic"/>
              </a:rPr>
              <a:t>وكان المتغير المستقل المشروعات الصغيرة والمتغير التابع كان معالجة البطالة وزيادة معدلات التشغيل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09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2050" name="Picture 2" descr="E:\Sakr\PHOTO\islamic\563221_625579464187584_112359781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1"/>
            <a:ext cx="5000660" cy="5345455"/>
          </a:xfrm>
          <a:prstGeom prst="rect">
            <a:avLst/>
          </a:prstGeom>
          <a:noFill/>
        </p:spPr>
      </p:pic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1" name="Picture 3" descr="G:\photos ( bel arabic )\GEUVARA 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268761"/>
            <a:ext cx="4896544" cy="5184576"/>
          </a:xfrm>
          <a:prstGeom prst="rect">
            <a:avLst/>
          </a:prstGeom>
          <a:noFill/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50" name="Picture 2" descr="G:\photos ( bel arabic )\3453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9"/>
            <a:ext cx="4357718" cy="5110286"/>
          </a:xfrm>
          <a:prstGeom prst="rect">
            <a:avLst/>
          </a:prstGeom>
          <a:noFill/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 descr="C:\Users\Dell\Desktop\Sakr 2013\398597_509297709110521_175921620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2756" y="1340768"/>
            <a:ext cx="4955588" cy="4896544"/>
          </a:xfrm>
          <a:prstGeom prst="rect">
            <a:avLst/>
          </a:prstGeom>
          <a:noFill/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050" name="Picture 2" descr="G:\photos ( bel arabic )\obam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4643470" cy="5472942"/>
          </a:xfrm>
          <a:prstGeom prst="rect">
            <a:avLst/>
          </a:prstGeom>
          <a:noFill/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929454" y="0"/>
            <a:ext cx="2214546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مستطيل 7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15140" y="0"/>
            <a:ext cx="2428860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147" name="Picture 3" descr="G:\photos ( bel arabic )\camero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412776"/>
            <a:ext cx="4685990" cy="5040560"/>
          </a:xfrm>
          <a:prstGeom prst="rect">
            <a:avLst/>
          </a:prstGeom>
          <a:noFill/>
        </p:spPr>
      </p:pic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7" name="مستطيل 6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16" y="0"/>
            <a:ext cx="2285984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146" name="Picture 2" descr="G:\photos ( bel arabic )\basha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171249"/>
            <a:ext cx="4269720" cy="5426103"/>
          </a:xfrm>
          <a:prstGeom prst="rect">
            <a:avLst/>
          </a:prstGeom>
          <a:noFill/>
        </p:spPr>
      </p:pic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7" name="مستطيل 6"/>
          <p:cNvSpPr/>
          <p:nvPr/>
        </p:nvSpPr>
        <p:spPr>
          <a:xfrm>
            <a:off x="2071670" y="50004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هل الشخصية تندرج تحت قائد أو مدير </a:t>
            </a:r>
            <a:r>
              <a:rPr lang="ar-S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لماذا ؟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2071670" y="1142984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ما ينتظر</a:t>
            </a:r>
            <a:r>
              <a:rPr kumimoji="0" lang="ar-SA" sz="28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PT Bold Heading" pitchFamily="2" charset="-78"/>
              </a:rPr>
              <a:t>ه الفر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يق من قائده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71670" y="2285992"/>
            <a:ext cx="6429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المسئول 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المتحدث عن الفريق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النموذج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الخبير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القاضي العادل 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المحقق لمبدأ الثواب </a:t>
            </a:r>
            <a:r>
              <a:rPr kumimoji="0" lang="ar-SA" sz="28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 العقاب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المبدع</a:t>
            </a:r>
          </a:p>
          <a:p>
            <a:pPr lvl="0" fontAlgn="auto">
              <a:spcAft>
                <a:spcPts val="0"/>
              </a:spcAft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الأب</a:t>
            </a:r>
          </a:p>
          <a:p>
            <a:pPr fontAlgn="auto">
              <a:spcAft>
                <a:spcPts val="0"/>
              </a:spcAft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كبش الفداء</a:t>
            </a:r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6786578" y="0"/>
            <a:ext cx="2357422" cy="428628"/>
          </a:xfrm>
        </p:spPr>
        <p:txBody>
          <a:bodyPr>
            <a:noAutofit/>
          </a:bodyPr>
          <a:lstStyle/>
          <a:p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الفرق بين المدير </a:t>
            </a:r>
            <a:r>
              <a:rPr lang="ar-SA" sz="1800" b="1" dirty="0" err="1" smtClean="0">
                <a:solidFill>
                  <a:srgbClr val="C00000"/>
                </a:solidFill>
                <a:cs typeface="PT Bold Heading" pitchFamily="2" charset="-78"/>
              </a:rPr>
              <a:t>و</a:t>
            </a:r>
            <a:r>
              <a:rPr lang="ar-SA" sz="1800" b="1" dirty="0" smtClean="0">
                <a:solidFill>
                  <a:srgbClr val="C00000"/>
                </a:solidFill>
                <a:cs typeface="PT Bold Heading" pitchFamily="2" charset="-78"/>
              </a:rPr>
              <a:t> القائد</a:t>
            </a:r>
            <a:endParaRPr lang="ar-SA" sz="1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00430" y="214290"/>
            <a:ext cx="2571768" cy="714380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أسس القيادة</a:t>
            </a:r>
            <a:endParaRPr lang="ar-SA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1857364"/>
            <a:ext cx="77724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 – 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العدل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kern="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2 – </a:t>
            </a:r>
            <a:r>
              <a:rPr kumimoji="0" lang="ar-SA" sz="3200" b="1" kern="0" dirty="0" smtClean="0">
                <a:latin typeface="Arial" pitchFamily="34" charset="0"/>
                <a:ea typeface="+mj-ea"/>
                <a:cs typeface="Arial" pitchFamily="34" charset="0"/>
              </a:rPr>
              <a:t>الرؤية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 – 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التأثير على الآخرين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kern="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4 – </a:t>
            </a:r>
            <a:r>
              <a:rPr kumimoji="0" lang="ar-SA" sz="3200" b="1" kern="0" dirty="0" smtClean="0">
                <a:latin typeface="Arial" pitchFamily="34" charset="0"/>
                <a:ea typeface="+mj-ea"/>
                <a:cs typeface="Arial" pitchFamily="34" charset="0"/>
              </a:rPr>
              <a:t>التفويض</a:t>
            </a:r>
            <a:endParaRPr kumimoji="0" lang="ar-LY" sz="3200" b="1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868" y="1214422"/>
            <a:ext cx="4572032" cy="2786082"/>
          </a:xfrm>
        </p:spPr>
        <p:txBody>
          <a:bodyPr>
            <a:normAutofit/>
          </a:bodyPr>
          <a:lstStyle/>
          <a:p>
            <a:pPr lvl="0"/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80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العدل</a:t>
            </a:r>
            <a:endParaRPr lang="ar-SA" sz="8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857224" y="278605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ar-SA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ar-SA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7429520" y="0"/>
            <a:ext cx="1714480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أسس القيادة</a:t>
            </a:r>
            <a:endParaRPr kumimoji="0" lang="ar-SA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sz="3600" dirty="0">
                <a:latin typeface="Simplified Arabic"/>
                <a:ea typeface="Calibri"/>
                <a:cs typeface="Simple Indust Shaded"/>
              </a:rPr>
              <a:t>دولة ليبيا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>
                <a:latin typeface="Simplified Arabic"/>
                <a:ea typeface="Calibri"/>
                <a:cs typeface="PT Bold Heading"/>
              </a:rPr>
              <a:t>وزارة التعليم التقني والفني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>
                <a:latin typeface="Simplified Arabic"/>
                <a:ea typeface="Calibri"/>
                <a:cs typeface="Monotype Koufi"/>
              </a:rPr>
              <a:t>إدارة التعليم التقني والفني الخاص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>
                <a:latin typeface="Simplified Arabic"/>
                <a:ea typeface="Calibri"/>
                <a:cs typeface="DecoType Naskh"/>
              </a:rPr>
              <a:t>معهد الهيثم للعلوم الإدارية والمالية والحاسوب - </a:t>
            </a:r>
            <a:r>
              <a:rPr lang="ar-SA" dirty="0" err="1">
                <a:latin typeface="Simplified Arabic"/>
                <a:ea typeface="Calibri"/>
                <a:cs typeface="DecoType Naskh"/>
              </a:rPr>
              <a:t>مصراتة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>
                <a:latin typeface="Andalus"/>
                <a:ea typeface="Calibri"/>
                <a:cs typeface="DecoType Thuluth"/>
              </a:rPr>
              <a:t>قسم إدارة الأعمال</a:t>
            </a:r>
            <a:endParaRPr lang="en-US" sz="1400" dirty="0">
              <a:latin typeface="Calibri"/>
              <a:ea typeface="Calibri"/>
              <a:cs typeface="Arial"/>
            </a:endParaRPr>
          </a:p>
          <a:p>
            <a:endParaRPr lang="ar-L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صورة 4" descr="C:\Users\alwaha\Desktop\348663771_781810883735747_4200165312366855170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r="18312"/>
          <a:stretch>
            <a:fillRect/>
          </a:stretch>
        </p:blipFill>
        <p:spPr bwMode="auto">
          <a:xfrm>
            <a:off x="467544" y="260648"/>
            <a:ext cx="194421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293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00430" y="214290"/>
            <a:ext cx="4000528" cy="571504"/>
          </a:xfrm>
        </p:spPr>
        <p:txBody>
          <a:bodyPr>
            <a:noAutofit/>
          </a:bodyPr>
          <a:lstStyle/>
          <a:p>
            <a:r>
              <a:rPr lang="ar-SA" b="1" dirty="0" smtClean="0">
                <a:latin typeface="Arial" pitchFamily="34" charset="0"/>
                <a:cs typeface="PT Bold Heading" pitchFamily="2" charset="-78"/>
              </a:rPr>
              <a:t>أسباب الظلم</a:t>
            </a:r>
            <a:endParaRPr lang="ar-SA" b="1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785786" y="1285860"/>
            <a:ext cx="78057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 –المعلومات الناقصة </a:t>
            </a:r>
            <a:r>
              <a:rPr kumimoji="0" lang="ar-SA" sz="28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 قل</a:t>
            </a:r>
            <a:r>
              <a:rPr kumimoji="0" lang="ar-SA" sz="28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ة المجهود .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 الانطباعات الشخصية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kern="0" baseline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4 – الحكم المسبق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 – ضعف الكفاءة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kern="0" baseline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6 – تدني الإحساس بالمسئولية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7 – فقدان السيطرة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kern="0" baseline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8 - .........................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57620" y="214290"/>
            <a:ext cx="4829180" cy="642942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latin typeface="Arial" pitchFamily="34" charset="0"/>
                <a:cs typeface="PT Bold Heading" pitchFamily="2" charset="-78"/>
              </a:rPr>
              <a:t>أنواع</a:t>
            </a:r>
            <a:r>
              <a:rPr lang="ar-SA" sz="4400" b="1" dirty="0" smtClean="0">
                <a:latin typeface="Arial" pitchFamily="34" charset="0"/>
                <a:cs typeface="PT Bold Heading" pitchFamily="2" charset="-78"/>
              </a:rPr>
              <a:t> </a:t>
            </a:r>
            <a:r>
              <a:rPr lang="ar-SA" b="1" dirty="0" smtClean="0">
                <a:latin typeface="Arial" pitchFamily="34" charset="0"/>
                <a:cs typeface="PT Bold Heading" pitchFamily="2" charset="-78"/>
              </a:rPr>
              <a:t>الظلم</a:t>
            </a:r>
            <a:endParaRPr lang="ar-SA" sz="4400" b="1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1571612"/>
            <a:ext cx="77724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 – الكسل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 – عدم الدقة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 – رد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الف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عل السريع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4 – المنفعة الشخصية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 البحث عن الأخطاء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kern="0" baseline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6 – التعنت .</a:t>
            </a:r>
          </a:p>
          <a:p>
            <a:pPr eaLnBrk="0" hangingPunct="0"/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7 - </a:t>
            </a:r>
            <a:r>
              <a:rPr kumimoji="0" lang="ar-SA" sz="28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التحيز </a:t>
            </a:r>
            <a:r>
              <a:rPr kumimoji="0" lang="ar-SA" sz="2800" b="1" kern="0" dirty="0" err="1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العنصرية .</a:t>
            </a:r>
            <a:endParaRPr kumimoji="0" lang="ar-SA" sz="2800" b="1" i="0" u="none" strike="noStrike" kern="0" cap="none" spc="0" normalizeH="0" noProof="0" dirty="0" smtClean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kern="0" baseline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8 – ...........................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29058" y="214290"/>
            <a:ext cx="4286280" cy="857256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latin typeface="Arial" pitchFamily="34" charset="0"/>
                <a:cs typeface="PT Bold Heading" pitchFamily="2" charset="-78"/>
              </a:rPr>
              <a:t>أهداف الظلم</a:t>
            </a:r>
            <a:endParaRPr lang="ar-SA" sz="3600" b="1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1643050"/>
            <a:ext cx="77724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 – التخلص من الماضي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2 – المصلحة الشخصية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kern="0" dirty="0" smtClean="0">
              <a:solidFill>
                <a:schemeClr val="accent5">
                  <a:lumMod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 – الانتقام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kern="0" dirty="0" smtClean="0">
              <a:solidFill>
                <a:schemeClr val="accent5">
                  <a:lumMod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 – </a:t>
            </a:r>
            <a:r>
              <a:rPr kumimoji="0" lang="ar-SA" sz="32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التخلص من المنافسين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kern="0" dirty="0" smtClean="0">
              <a:solidFill>
                <a:schemeClr val="accent5">
                  <a:lumMod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kumimoji="0" lang="ar-SA" sz="32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kumimoji="0" lang="ar-SA" sz="3200" b="1" kern="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...............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4814894" cy="928694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latin typeface="Arial" pitchFamily="34" charset="0"/>
                <a:cs typeface="PT Bold Heading" pitchFamily="2" charset="-78"/>
              </a:rPr>
              <a:t>ضحايا الظلم</a:t>
            </a:r>
            <a:endParaRPr lang="ar-SA" sz="3600" b="1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1928802"/>
            <a:ext cx="77724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642910" y="1500174"/>
            <a:ext cx="77438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الشركة </a:t>
            </a:r>
            <a:r>
              <a:rPr kumimoji="0" lang="ar-SA" sz="3200" b="1" kern="0" dirty="0" smtClean="0">
                <a:latin typeface="Arial" pitchFamily="34" charset="0"/>
                <a:ea typeface="+mj-ea"/>
                <a:cs typeface="Arial" pitchFamily="34" charset="0"/>
              </a:rPr>
              <a:t>أو المؤسسة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المرءوسين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kern="0" dirty="0" smtClean="0">
                <a:latin typeface="Arial" pitchFamily="34" charset="0"/>
                <a:ea typeface="+mj-ea"/>
                <a:cs typeface="Arial" pitchFamily="34" charset="0"/>
              </a:rPr>
              <a:t>الزملاء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العملاء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kern="0" dirty="0" smtClean="0">
                <a:latin typeface="Arial" pitchFamily="34" charset="0"/>
                <a:ea typeface="+mj-ea"/>
                <a:cs typeface="Arial" pitchFamily="34" charset="0"/>
              </a:rPr>
              <a:t>المنافسين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kern="0" dirty="0" smtClean="0">
                <a:latin typeface="Arial" pitchFamily="34" charset="0"/>
                <a:ea typeface="+mj-ea"/>
                <a:cs typeface="Arial" pitchFamily="34" charset="0"/>
              </a:rPr>
              <a:t> الأسرة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النفس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57554" y="214290"/>
            <a:ext cx="4500594" cy="714380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متطلبات العدل</a:t>
            </a:r>
            <a:endParaRPr lang="ar-SA" sz="36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2000240"/>
            <a:ext cx="77724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 – الكفاءة الإدارية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kern="0" dirty="0" smtClean="0">
                <a:latin typeface="Arial" pitchFamily="34" charset="0"/>
                <a:ea typeface="+mj-ea"/>
                <a:cs typeface="Arial" pitchFamily="34" charset="0"/>
              </a:rPr>
              <a:t>2 – الإحساس بالمسؤولية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ar-SA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 المساواة .</a:t>
            </a:r>
          </a:p>
          <a:p>
            <a:pPr eaLnBrk="0" hangingPunct="0"/>
            <a:r>
              <a:rPr kumimoji="0" lang="ar-SA" sz="3200" b="1" kern="0" baseline="0" dirty="0" smtClean="0"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ar-SA" sz="3200" b="1" kern="0" dirty="0" smtClean="0">
                <a:latin typeface="Arial" pitchFamily="34" charset="0"/>
                <a:ea typeface="+mj-ea"/>
                <a:cs typeface="Arial" pitchFamily="34" charset="0"/>
              </a:rPr>
              <a:t> – الاختيار الأمثل</a:t>
            </a:r>
            <a:r>
              <a:rPr kumimoji="0" lang="ar-SA" sz="3200" b="1" kern="0" dirty="0" smtClean="0">
                <a:latin typeface="Arial" pitchFamily="34" charset="0"/>
                <a:cs typeface="Arial" pitchFamily="34" charset="0"/>
              </a:rPr>
              <a:t> للمرؤوسين .</a:t>
            </a:r>
          </a:p>
          <a:p>
            <a:pPr eaLnBrk="0" hangingPunct="0"/>
            <a:r>
              <a:rPr kumimoji="0" lang="ar-SA" sz="3200" b="1" kern="0" dirty="0" smtClean="0">
                <a:latin typeface="Arial" pitchFamily="34" charset="0"/>
                <a:cs typeface="Arial" pitchFamily="34" charset="0"/>
              </a:rPr>
              <a:t>5 – الشجاعة .</a:t>
            </a:r>
          </a:p>
          <a:p>
            <a:pPr eaLnBrk="0" hangingPunct="0"/>
            <a:r>
              <a:rPr kumimoji="0" lang="ar-SA" sz="3200" b="1" kern="0" dirty="0" smtClean="0">
                <a:latin typeface="Arial" pitchFamily="34" charset="0"/>
                <a:cs typeface="Arial" pitchFamily="34" charset="0"/>
              </a:rPr>
              <a:t>6 – البعد عن الشبهات .</a:t>
            </a:r>
          </a:p>
          <a:p>
            <a:pPr eaLnBrk="0" hangingPunct="0"/>
            <a:r>
              <a:rPr kumimoji="0" lang="ar-SA" sz="3200" b="1" kern="0" dirty="0" smtClean="0">
                <a:latin typeface="Arial" pitchFamily="34" charset="0"/>
                <a:cs typeface="Arial" pitchFamily="34" charset="0"/>
              </a:rPr>
              <a:t>7 – الاجتهاد في حل مشاكل المرؤوسين .</a:t>
            </a: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2285984" y="142852"/>
            <a:ext cx="55007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العدل</a:t>
            </a:r>
            <a:endParaRPr kumimoji="0" lang="ar-SA" sz="4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026" name="Picture 2" descr="G:\Sakr 2013\430945_585453868138740_93171326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7000924" cy="5072098"/>
          </a:xfrm>
          <a:prstGeom prst="rect">
            <a:avLst/>
          </a:prstGeom>
          <a:noFill/>
        </p:spPr>
      </p:pic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1643050"/>
            <a:ext cx="77724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العدل أساس الحكم</a:t>
            </a:r>
            <a:endParaRPr kumimoji="0" lang="ar-SA" sz="5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358246" cy="2643206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التأثير على الآخرين</a:t>
            </a:r>
            <a:endParaRPr lang="ar-SA" sz="40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429520" y="0"/>
            <a:ext cx="1714480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أسس القيادة</a:t>
            </a:r>
            <a:endParaRPr kumimoji="0" lang="ar-SA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6"/>
          <p:cNvSpPr>
            <a:spLocks noChangeArrowheads="1"/>
          </p:cNvSpPr>
          <p:nvPr/>
        </p:nvSpPr>
        <p:spPr bwMode="auto">
          <a:xfrm>
            <a:off x="428596" y="2143116"/>
            <a:ext cx="8177213" cy="2498729"/>
          </a:xfrm>
          <a:prstGeom prst="roundRect">
            <a:avLst>
              <a:gd name="adj" fmla="val 38972"/>
            </a:avLst>
          </a:prstGeom>
          <a:solidFill>
            <a:schemeClr val="tx2">
              <a:lumMod val="20000"/>
              <a:lumOff val="80000"/>
            </a:schemeClr>
          </a:solidFill>
          <a:ln w="88900" cmpd="dbl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فن القيادة</a:t>
            </a:r>
          </a:p>
          <a:p>
            <a:pPr algn="ctr"/>
            <a:endParaRPr lang="ar-SA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هو فن التأثير على الآخرين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A649F3-E54E-4EB1-9FC7-F98B39811361}" type="slidenum">
              <a:rPr lang="ar-EG" smtClean="0"/>
              <a:pPr/>
              <a:t>39</a:t>
            </a:fld>
            <a:endParaRPr lang="en-US" smtClean="0"/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15206" y="0"/>
            <a:ext cx="1928794" cy="642918"/>
          </a:xfrm>
        </p:spPr>
        <p:txBody>
          <a:bodyPr>
            <a:normAutofit fontScale="90000"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التأثير على الآخرين</a:t>
            </a:r>
            <a:endParaRPr lang="ar-SA" sz="20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57224" y="2857496"/>
            <a:ext cx="77724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838200" y="1285860"/>
            <a:ext cx="56626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انماط 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الق</a:t>
            </a:r>
            <a:r>
              <a:rPr kumimoji="0" lang="ar-LY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ي</a:t>
            </a: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ادة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auto">
          <a:xfrm>
            <a:off x="685800" y="2071678"/>
            <a:ext cx="8029604" cy="222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2800" b="1" kern="0" dirty="0" smtClean="0">
                <a:latin typeface="Arial" pitchFamily="34" charset="0"/>
                <a:ea typeface="+mj-ea"/>
                <a:cs typeface="Arial" pitchFamily="34" charset="0"/>
              </a:rPr>
              <a:t>هناك الكثير من نظريات و انماط القيادة و كل يختلف و يزيد او ينقص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ولكن</a:t>
            </a:r>
            <a:r>
              <a:rPr kumimoji="0" lang="ar-LY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اتفق الجميع على ثلاث انماط اساسية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631A0-E08D-4DA2-ACB7-DE5C319BB8B6}" type="slidenum">
              <a:rPr lang="ar-EG" smtClean="0"/>
              <a:pPr/>
              <a:t>5</a:t>
            </a:fld>
            <a:endParaRPr lang="en-US" smtClean="0"/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2" name="مستطيل 1"/>
          <p:cNvSpPr/>
          <p:nvPr/>
        </p:nvSpPr>
        <p:spPr>
          <a:xfrm>
            <a:off x="2286000" y="1259175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latin typeface="Calibri"/>
                <a:ea typeface="Calibri"/>
                <a:cs typeface="Simplified Arabic"/>
              </a:rPr>
              <a:t>1 مشكلة البحث: -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ar-SA" dirty="0">
                <a:latin typeface="Calibri"/>
                <a:ea typeface="Calibri"/>
                <a:cs typeface="Simplified Arabic"/>
              </a:rPr>
              <a:t>يمكن صياغة مشكلة البحث في التساؤل التالي: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ar-SA" dirty="0">
                <a:latin typeface="Calibri"/>
                <a:ea typeface="Calibri"/>
                <a:cs typeface="Simplified Arabic"/>
              </a:rPr>
              <a:t>ماهي الصعوبات التي تواجه التأثير الفعلي للمشروعات الصغيرة على معالجة البطالة وزيادة معدلات التشغيل؟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latin typeface="Calibri"/>
                <a:ea typeface="Calibri"/>
                <a:cs typeface="Simplified Arabic"/>
              </a:rPr>
              <a:t>3.1 فرضية البحث: -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ar-SA" dirty="0">
                <a:latin typeface="Calibri"/>
                <a:ea typeface="Calibri"/>
                <a:cs typeface="Simplified Arabic"/>
              </a:rPr>
              <a:t>لا يوجد أثر ذو دلالة إحصائية للمشروعات الصغيرة في لمعالجة البطالة لزيادة معدلات التشغيل.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16" y="0"/>
            <a:ext cx="2285984" cy="571504"/>
          </a:xfrm>
        </p:spPr>
        <p:txBody>
          <a:bodyPr>
            <a:norm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التأثير على الآخرين</a:t>
            </a:r>
            <a:endParaRPr lang="ar-SA" sz="20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57224" y="2857496"/>
            <a:ext cx="77724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1214414" y="357166"/>
            <a:ext cx="50720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أساليب و أنواع القادة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auto">
          <a:xfrm>
            <a:off x="1114396" y="1428736"/>
            <a:ext cx="774388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1 -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 المستبد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 bwMode="auto">
          <a:xfrm>
            <a:off x="214282" y="2071678"/>
            <a:ext cx="857256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مسيطر دائما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b="1" kern="0" dirty="0" smtClean="0">
                <a:latin typeface="Arial" pitchFamily="34" charset="0"/>
                <a:ea typeface="+mj-ea"/>
                <a:cs typeface="Arial" pitchFamily="34" charset="0"/>
              </a:rPr>
              <a:t> فعال جدا في الأزمات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يؤدي دائما إلي الضغط المتواصل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b="1" kern="0" dirty="0" smtClean="0">
                <a:latin typeface="Arial" pitchFamily="34" charset="0"/>
                <a:ea typeface="+mj-ea"/>
                <a:cs typeface="Arial" pitchFamily="34" charset="0"/>
              </a:rPr>
              <a:t> توجد دائما مقاومة سلبية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بعض الناس تفضله .</a:t>
            </a:r>
            <a:r>
              <a:rPr kumimoji="0" lang="ar-LY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LY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ar-LY" b="1" kern="0" dirty="0" smtClean="0">
                <a:latin typeface="Arial" pitchFamily="34" charset="0"/>
                <a:ea typeface="+mj-ea"/>
                <a:cs typeface="Arial" pitchFamily="34" charset="0"/>
              </a:rPr>
              <a:t>يعتمد على السلطة الرسمية .</a:t>
            </a:r>
          </a:p>
          <a:p>
            <a:pPr lvl="0" eaLnBrk="0" hangingPunct="0">
              <a:buFontTx/>
              <a:buChar char="-"/>
              <a:defRPr/>
            </a:pPr>
            <a:r>
              <a:rPr kumimoji="0" lang="ar-SA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ar-LY" b="1" dirty="0">
                <a:latin typeface="Arial" pitchFamily="34" charset="0"/>
                <a:cs typeface="Arial" pitchFamily="34" charset="0"/>
              </a:rPr>
              <a:t>الاهتمام بالعمل بدرجة اكبر من الاهتمام بالأفراد</a:t>
            </a: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LY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eaLnBrk="0" hangingPunct="0">
              <a:buFontTx/>
              <a:buChar char="-"/>
              <a:defRPr/>
            </a:pPr>
            <a:r>
              <a:rPr lang="ar-LY" b="1" dirty="0">
                <a:latin typeface="Arial" pitchFamily="34" charset="0"/>
                <a:cs typeface="Arial" pitchFamily="34" charset="0"/>
              </a:rPr>
              <a:t>ويقوم القائد باتخاذ القرارات وتحديد الأنشطة دون أي مشاركة من 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المرؤوسين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و دون أي تفسير</a:t>
            </a:r>
          </a:p>
          <a:p>
            <a:pPr lvl="0" eaLnBrk="0" hangingPunct="0">
              <a:buFontTx/>
              <a:buChar char="-"/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أنواع التكتيك والنشاط توصل عن طريق السلطة خطوة ثم التالية، ويبقى المرؤوسين في ظلام دون علم بما قد يخبئ المستقبل لهم</a:t>
            </a:r>
          </a:p>
          <a:p>
            <a:pPr lvl="0" eaLnBrk="0" hangingPunct="0">
              <a:buFontTx/>
              <a:buChar char="-"/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يبقى القائد بعيداً عن اى مشاركة مع المجموعة</a:t>
            </a:r>
          </a:p>
          <a:p>
            <a:pPr lvl="0" eaLnBrk="0" hangingPunct="0">
              <a:buFontTx/>
              <a:buChar char="-"/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  <a:defRPr/>
            </a:pPr>
            <a:endParaRPr kumimoji="0" lang="ar-SA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1578036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2857496"/>
            <a:ext cx="77724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5643570" y="500042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أساليب و أنواع القادة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auto">
          <a:xfrm>
            <a:off x="285720" y="1714488"/>
            <a:ext cx="86011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نتائج استخدام القيادة المستبدة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b="1" kern="0" dirty="0" smtClean="0">
              <a:solidFill>
                <a:srgbClr val="C00000"/>
              </a:solidFill>
              <a:latin typeface="Arial" pitchFamily="34" charset="0"/>
              <a:ea typeface="+mj-ea"/>
              <a:cs typeface="PT Bold Heading" pitchFamily="2" charset="-78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تنخفض الروح المعنوية ويُصبح الموظفون سريعي الانفعال وعدوانيين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تنعدم المبادرة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يًصبح الموظفون معتمدين بالكامل على القائد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يتوقف العمل إذا غاب القائد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مؤثرة في حالات الطوارئ والاستعجال</a:t>
            </a:r>
          </a:p>
          <a:p>
            <a:pPr lvl="0" eaLnBrk="0" hangingPunct="0">
              <a:defRPr/>
            </a:pPr>
            <a:endParaRPr kumimoji="0" lang="ar-SA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يزيد التغيّب من جانب الموظفين</a:t>
            </a:r>
          </a:p>
          <a:p>
            <a:pPr lvl="0" eaLnBrk="0" hangingPunct="0">
              <a:defRPr/>
            </a:pPr>
            <a:endParaRPr kumimoji="0" lang="ar-SA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eaLnBrk="0" hangingPunct="0">
              <a:defRPr/>
            </a:pP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 bwMode="auto">
          <a:xfrm>
            <a:off x="1071538" y="1643050"/>
            <a:ext cx="77724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072298" y="0"/>
            <a:ext cx="2071702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التأثير على الآخرين</a:t>
            </a:r>
            <a:endParaRPr kumimoji="0" lang="ar-SA" sz="2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1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10" name="مستطيل 9"/>
          <p:cNvSpPr/>
          <p:nvPr/>
        </p:nvSpPr>
        <p:spPr>
          <a:xfrm>
            <a:off x="1428728" y="6143644"/>
            <a:ext cx="7358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يًصبح النظام الشديد والانضباط المغالى فيه مشكلة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711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5643570" y="500042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أساليب و أنواع القادة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072298" y="0"/>
            <a:ext cx="2071702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التأثير على الآخرين</a:t>
            </a:r>
            <a:endParaRPr kumimoji="0" lang="ar-SA" sz="2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1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12" name="عنوان 1"/>
          <p:cNvSpPr txBox="1">
            <a:spLocks/>
          </p:cNvSpPr>
          <p:nvPr/>
        </p:nvSpPr>
        <p:spPr bwMode="auto">
          <a:xfrm>
            <a:off x="1142976" y="3071810"/>
            <a:ext cx="76438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ar-SA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القيادة المستبدة 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تكون مفيدة في :</a:t>
            </a:r>
          </a:p>
          <a:p>
            <a:pPr lvl="0" eaLnBrk="0" hangingPunct="0">
              <a:defRPr/>
            </a:pPr>
            <a:endParaRPr lang="ar-SA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ar-SA" b="1" dirty="0" err="1" smtClean="0">
                <a:latin typeface="Arial" pitchFamily="34" charset="0"/>
                <a:cs typeface="Arial" pitchFamily="34" charset="0"/>
              </a:rPr>
              <a:t>فى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حالات الطوارئ</a:t>
            </a:r>
          </a:p>
          <a:p>
            <a:pPr eaLnBrk="0" hangingPunct="0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lang="ar-SA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lang="ar-SA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kumimoji="0" lang="ar-SA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0" y="371475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في الأوضاع التي يكون فيها النظام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الانضباط ضعيفاً ويكون هناك شقاق بين المجموعة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مع الأشخاص ضعيفي التدريب وينقصهم الاهتمام بالعمل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في الوقت الذي تفشل فيه كل الطرق الأخرى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 bwMode="auto">
          <a:xfrm>
            <a:off x="714348" y="4143380"/>
            <a:ext cx="814396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في الظروف التي يكون فيها ضغط بسبب ضيق الوقت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711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2857496"/>
            <a:ext cx="77724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auto">
          <a:xfrm>
            <a:off x="857224" y="1142983"/>
            <a:ext cx="8286776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2 – المحايد أو القيادة الحرة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 bwMode="auto">
          <a:xfrm>
            <a:off x="928662" y="3000372"/>
            <a:ext cx="75724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buFontTx/>
              <a:buChar char="-"/>
              <a:defRPr/>
            </a:pPr>
            <a:r>
              <a:rPr kumimoji="0" lang="ar-SA" b="1" kern="0" dirty="0" smtClean="0">
                <a:latin typeface="Arial" pitchFamily="34" charset="0"/>
                <a:ea typeface="+mj-ea"/>
                <a:cs typeface="Arial" pitchFamily="34" charset="0"/>
              </a:rPr>
              <a:t>غير مشارك </a:t>
            </a:r>
            <a:r>
              <a:rPr kumimoji="0" lang="ar-SA" b="1" kern="0" dirty="0" err="1" smtClean="0">
                <a:latin typeface="Arial" pitchFamily="34" charset="0"/>
                <a:ea typeface="+mj-ea"/>
                <a:cs typeface="Arial" pitchFamily="34" charset="0"/>
              </a:rPr>
              <a:t>و</a:t>
            </a:r>
            <a:r>
              <a:rPr kumimoji="0" lang="ar-SA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غير محمس للفريق .</a:t>
            </a:r>
          </a:p>
          <a:p>
            <a:pPr eaLnBrk="0" hangingPunct="0">
              <a:buFontTx/>
              <a:buChar char="-"/>
              <a:defRPr/>
            </a:pPr>
            <a:r>
              <a:rPr lang="ar-SA" sz="2800" dirty="0" smtClean="0"/>
              <a:t>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يكون للمجموعة حرية كاملة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فى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وضع السياسات والقرارات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endParaRPr kumimoji="0" lang="ar-SA" sz="28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 جيد للفريق الماهر </a:t>
            </a:r>
            <a:r>
              <a:rPr kumimoji="0" lang="ar-SA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 صاحب الخبرة </a:t>
            </a:r>
            <a:r>
              <a:rPr kumimoji="0" lang="ar-SA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 المتحمس تلقائيا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بعض الناس تفضله لأنه لا يخطئ .</a:t>
            </a:r>
            <a:endParaRPr kumimoji="0" lang="ar-LY" sz="28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eaLnBrk="0" hangingPunct="0">
              <a:buFontTx/>
              <a:buChar char="-"/>
              <a:defRPr/>
            </a:pP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ar-SA" sz="2800" b="1" kern="0" dirty="0">
                <a:latin typeface="Arial" pitchFamily="34" charset="0"/>
                <a:cs typeface="Arial" pitchFamily="34" charset="0"/>
              </a:rPr>
              <a:t> قليل السيطرة غالبا 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ar-LY" sz="2800" b="1" kern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  <a:defRPr/>
            </a:pPr>
            <a:r>
              <a:rPr lang="ar-LY" sz="2800" b="1" dirty="0">
                <a:latin typeface="Arial" pitchFamily="34" charset="0"/>
                <a:cs typeface="Arial" pitchFamily="34" charset="0"/>
              </a:rPr>
              <a:t>وفي ظلها يتم إتخاد القرارات و رسم السياسات و تحديد أنشطة و مهام الأفراد المشاركة مع المرؤوسين و تزداد الاتصالات في كافة الاتجاهات من الأعلى للأسفل و من أسفل إلى لأعلى ............. وإلخ إي أن اهتمام الفائدة يكون بعمل و بالفرد في آن واحد</a:t>
            </a:r>
            <a:r>
              <a:rPr kumimoji="0" lang="ar-SA" sz="2800" b="1" kern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buFontTx/>
              <a:buChar char="-"/>
              <a:defRPr/>
            </a:pPr>
            <a:endParaRPr kumimoji="0" lang="ar-LY" sz="2800" b="1" kern="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143768" y="0"/>
            <a:ext cx="2000232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التأثير على الآخرين</a:t>
            </a:r>
            <a:endParaRPr kumimoji="0" lang="ar-SA" sz="2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 bwMode="auto">
          <a:xfrm>
            <a:off x="1357290" y="428604"/>
            <a:ext cx="53578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أساليب و أنواع القادة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2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2857496"/>
            <a:ext cx="77724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5643570" y="500042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أساليب و أنواع القادة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auto">
          <a:xfrm>
            <a:off x="285720" y="1714488"/>
            <a:ext cx="86011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نتائج استخدام القيادة الحرة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b="1" kern="0" dirty="0" smtClean="0">
              <a:solidFill>
                <a:srgbClr val="C00000"/>
              </a:solidFill>
              <a:latin typeface="Arial" pitchFamily="34" charset="0"/>
              <a:ea typeface="+mj-ea"/>
              <a:cs typeface="PT Bold Heading" pitchFamily="2" charset="-78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عشوائية والعمل يتقدم بسرعة بطيئة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تطور المبادرة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كثير من النشاط ولكن قليل من الإنتاج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تضييع الوقت في المناقشة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الجدل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لا يتعاون البعض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متعبة في حالات الطوارئ والاستعجال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 bwMode="auto">
          <a:xfrm>
            <a:off x="1071538" y="1643050"/>
            <a:ext cx="77724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072298" y="0"/>
            <a:ext cx="2071702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التأثير على الآخرين</a:t>
            </a:r>
            <a:endParaRPr kumimoji="0" lang="ar-SA" sz="2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1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825711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5643570" y="500042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أساليب و أنواع القادة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072298" y="0"/>
            <a:ext cx="2071702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التأثير على الآخرين</a:t>
            </a:r>
            <a:endParaRPr kumimoji="0" lang="ar-SA" sz="2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1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12" name="عنوان 1"/>
          <p:cNvSpPr txBox="1">
            <a:spLocks/>
          </p:cNvSpPr>
          <p:nvPr/>
        </p:nvSpPr>
        <p:spPr bwMode="auto">
          <a:xfrm>
            <a:off x="428596" y="2857496"/>
            <a:ext cx="84296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ar-SA" b="1" kern="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القيادة الحرة 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تكون أكثر فعالية مع :</a:t>
            </a:r>
          </a:p>
          <a:p>
            <a:pPr lvl="0" algn="ctr" eaLnBrk="0" hangingPunct="0">
              <a:defRPr/>
            </a:pPr>
            <a:endParaRPr lang="ar-SA" b="1" dirty="0" smtClean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  <a:p>
            <a:pPr lvl="0" eaLnBrk="0" hangingPunct="0">
              <a:defRPr/>
            </a:pPr>
            <a:endParaRPr lang="ar-S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بين الأفراد المدربة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على درجة عالية والأفراد المسئولين الذين هم أخصائيين</a:t>
            </a:r>
          </a:p>
          <a:p>
            <a:pPr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في الأوضاع التي يكون فيها المرؤوسين قد حصلوا على تدريب وخبرة في عملهم أكثر من قائدهم أو رئيسهم</a:t>
            </a:r>
          </a:p>
          <a:p>
            <a:pPr eaLnBrk="0" hangingPunct="0">
              <a:defRPr/>
            </a:pPr>
            <a:endParaRPr lang="ar-SA" dirty="0" smtClean="0"/>
          </a:p>
          <a:p>
            <a:pPr eaLnBrk="0" hangingPunct="0">
              <a:defRPr/>
            </a:pPr>
            <a:endParaRPr lang="en-US" dirty="0" smtClean="0"/>
          </a:p>
          <a:p>
            <a:pPr lvl="0" eaLnBrk="0" hangingPunct="0">
              <a:defRPr/>
            </a:pPr>
            <a:endParaRPr lang="ar-S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lang="ar-S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 bwMode="auto">
          <a:xfrm>
            <a:off x="571472" y="4429132"/>
            <a:ext cx="84296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lang="ar-SA" dirty="0" smtClean="0"/>
          </a:p>
          <a:p>
            <a:pPr lvl="0" eaLnBrk="0" hangingPunct="0">
              <a:defRPr/>
            </a:pPr>
            <a:endParaRPr lang="ar-SA" dirty="0" smtClean="0"/>
          </a:p>
          <a:p>
            <a:pPr lvl="0" eaLnBrk="0" hangingPunct="0">
              <a:defRPr/>
            </a:pPr>
            <a:endParaRPr lang="ar-SA" dirty="0" smtClean="0"/>
          </a:p>
          <a:p>
            <a:pPr lvl="0" eaLnBrk="0" hangingPunct="0">
              <a:defRPr/>
            </a:pPr>
            <a:endParaRPr lang="ar-SA" dirty="0" smtClean="0"/>
          </a:p>
          <a:p>
            <a:pPr lvl="0" eaLnBrk="0" hangingPunct="0">
              <a:defRPr/>
            </a:pP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711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2857496"/>
            <a:ext cx="77724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1285852" y="500042"/>
            <a:ext cx="50720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أساليب و أنواع القادة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auto">
          <a:xfrm>
            <a:off x="1000100" y="1214422"/>
            <a:ext cx="81439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3 -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الديمقراطي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 bwMode="auto">
          <a:xfrm>
            <a:off x="1071538" y="1928802"/>
            <a:ext cx="76438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يستشير الفريق</a:t>
            </a:r>
            <a:r>
              <a:rPr kumimoji="0" lang="ar-SA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دائما </a:t>
            </a: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ar-SA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b="1" kern="0" dirty="0" smtClean="0">
                <a:latin typeface="Arial" pitchFamily="34" charset="0"/>
                <a:ea typeface="+mj-ea"/>
                <a:cs typeface="Arial" pitchFamily="34" charset="0"/>
              </a:rPr>
              <a:t> يشجع المشاركة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ar-SA" b="1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 eaLnBrk="0" hangingPunct="0">
              <a:buFontTx/>
              <a:buChar char="-"/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يسعى للحصول على الأفكار والمقترحات من مجموعته</a:t>
            </a:r>
          </a:p>
          <a:p>
            <a:pPr lvl="0" eaLnBrk="0" hangingPunct="0">
              <a:buFontTx/>
              <a:buChar char="-"/>
              <a:defRPr/>
            </a:pPr>
            <a:endParaRPr kumimoji="0" lang="ar-SA" b="1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يحمس الفريق بتدعيمه للفريق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ar-SA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b="1" kern="0" dirty="0" smtClean="0">
                <a:latin typeface="Arial" pitchFamily="34" charset="0"/>
                <a:ea typeface="+mj-ea"/>
                <a:cs typeface="Arial" pitchFamily="34" charset="0"/>
              </a:rPr>
              <a:t> يمكن أن يرى انه غير واثق من نفسه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ar-SA" b="1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ar-SA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غير </a:t>
            </a:r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فعال في الأزمات</a:t>
            </a:r>
            <a:r>
              <a:rPr kumimoji="0" lang="ar-SA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lvl="0" eaLnBrk="0" hangingPunct="0">
              <a:buFontTx/>
              <a:buChar char="-"/>
            </a:pPr>
            <a:endParaRPr kumimoji="0" lang="ar-SA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ar-SA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غالباً ما يتشاور مع مرءوسيه</a:t>
            </a: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072298" y="0"/>
            <a:ext cx="2071702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التأثير على الآخرين</a:t>
            </a:r>
            <a:endParaRPr kumimoji="0" lang="ar-SA" sz="2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1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825711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عنوان 1"/>
          <p:cNvSpPr txBox="1">
            <a:spLocks/>
          </p:cNvSpPr>
          <p:nvPr/>
        </p:nvSpPr>
        <p:spPr bwMode="auto">
          <a:xfrm>
            <a:off x="838200" y="2857496"/>
            <a:ext cx="77724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5643570" y="500042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أساليب و أنواع القادة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 bwMode="auto">
          <a:xfrm>
            <a:off x="357158" y="1428736"/>
            <a:ext cx="85296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نتائج استخدام القيادة الديمقراطية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b="1" kern="0" dirty="0" smtClean="0">
              <a:solidFill>
                <a:srgbClr val="C00000"/>
              </a:solidFill>
              <a:latin typeface="Arial" pitchFamily="34" charset="0"/>
              <a:ea typeface="+mj-ea"/>
              <a:cs typeface="PT Bold Heading" pitchFamily="2" charset="-78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تكون الروح المعنوية عادةً أحسن ويعمل الموظفون على أساس ودي بدرجة أكبر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علاقات بين القائد والموظفين حرة وفى تحسن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يزداد الولاء للمجموعة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تضييع الوقت في المناقشة ويتأخر بدء العمل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لا يتعاون البعض</a:t>
            </a:r>
          </a:p>
          <a:p>
            <a:pPr lvl="0" eaLnBrk="0" hangingPunct="0">
              <a:defRPr/>
            </a:pP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متعبة في حالات الطوارئ والاستعجال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 bwMode="auto">
          <a:xfrm>
            <a:off x="1071538" y="1643050"/>
            <a:ext cx="77724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ar-SA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072298" y="0"/>
            <a:ext cx="2071702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التأثير على الآخرين</a:t>
            </a:r>
            <a:endParaRPr kumimoji="0" lang="ar-SA" sz="2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1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825711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40994-AEE6-431B-9CBE-C0EF4C69DCEE}" type="slidenum">
              <a:rPr lang="ar-EG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5643570" y="500042"/>
            <a:ext cx="32861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أساليب و أنواع القادة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072298" y="0"/>
            <a:ext cx="2071702" cy="5715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التأثير على الآخرين</a:t>
            </a:r>
            <a:endParaRPr kumimoji="0" lang="ar-SA" sz="20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  <p:pic>
        <p:nvPicPr>
          <p:cNvPr id="11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12" name="عنوان 1"/>
          <p:cNvSpPr txBox="1">
            <a:spLocks/>
          </p:cNvSpPr>
          <p:nvPr/>
        </p:nvSpPr>
        <p:spPr bwMode="auto">
          <a:xfrm>
            <a:off x="1214414" y="3286124"/>
            <a:ext cx="76438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0" lang="ar-SA" b="1" kern="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القيادة الديمقراطية </a:t>
            </a:r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تكون أكثر فعالية مع :</a:t>
            </a:r>
          </a:p>
          <a:p>
            <a:pPr lvl="0" eaLnBrk="0" hangingPunct="0">
              <a:defRPr/>
            </a:pPr>
            <a:endParaRPr lang="ar-S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مع الأفراد والجماعات المدربة تدريباً جيّداً</a:t>
            </a:r>
          </a:p>
          <a:p>
            <a:pPr eaLnBrk="0" hangingPunct="0">
              <a:defRPr/>
            </a:pPr>
            <a:endParaRPr lang="ar-SA" dirty="0" smtClean="0"/>
          </a:p>
          <a:p>
            <a:pPr eaLnBrk="0" hangingPunct="0">
              <a:defRPr/>
            </a:pPr>
            <a:endParaRPr lang="en-US" dirty="0" smtClean="0"/>
          </a:p>
          <a:p>
            <a:pPr lvl="0" eaLnBrk="0" hangingPunct="0">
              <a:defRPr/>
            </a:pPr>
            <a:endParaRPr lang="ar-S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lang="ar-SA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14480" y="3714752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مع الأخصائيين والأفراد الأكبر سناً وخبرةً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مع الأفراد الحساسين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الأفضل لتكوين مساعدين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قادة جدد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 bwMode="auto">
          <a:xfrm>
            <a:off x="571472" y="4429132"/>
            <a:ext cx="84296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ar-SA" b="1" dirty="0" smtClean="0">
                <a:latin typeface="Arial" pitchFamily="34" charset="0"/>
                <a:cs typeface="Arial" pitchFamily="34" charset="0"/>
              </a:rPr>
              <a:t>العاملين على درجة متساوية والمجموعات المُحفّزة لدرجة كبيرة</a:t>
            </a:r>
          </a:p>
          <a:p>
            <a:pPr lvl="0" eaLnBrk="0" hangingPunct="0">
              <a:defRPr/>
            </a:pPr>
            <a:endParaRPr lang="ar-SA" dirty="0" smtClean="0"/>
          </a:p>
          <a:p>
            <a:pPr lvl="0" eaLnBrk="0" hangingPunct="0">
              <a:defRPr/>
            </a:pPr>
            <a:endParaRPr lang="ar-SA" dirty="0" smtClean="0"/>
          </a:p>
          <a:p>
            <a:pPr lvl="0" eaLnBrk="0" hangingPunct="0">
              <a:defRPr/>
            </a:pPr>
            <a:endParaRPr lang="ar-SA" dirty="0" smtClean="0"/>
          </a:p>
          <a:p>
            <a:pPr lvl="0" eaLnBrk="0" hangingPunct="0">
              <a:defRPr/>
            </a:pPr>
            <a:endParaRPr lang="ar-SA" dirty="0" smtClean="0"/>
          </a:p>
          <a:p>
            <a:pPr lvl="0" eaLnBrk="0" hangingPunct="0">
              <a:defRPr/>
            </a:pP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711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05880" cy="785818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rgbClr val="C00000"/>
                </a:solidFill>
                <a:cs typeface="PT Bold Heading" pitchFamily="2" charset="-78"/>
              </a:rPr>
              <a:t>القائد الجيد</a:t>
            </a:r>
            <a:endParaRPr lang="en-US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Autofit/>
          </a:bodyPr>
          <a:lstStyle/>
          <a:p>
            <a:r>
              <a:rPr lang="ar-S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هو الذي يستطيع أن يُكيّف نفسه لاحتياجات القيادة في كل موقف. </a:t>
            </a:r>
          </a:p>
          <a:p>
            <a:endParaRPr lang="ar-SA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عند الضرورة يُمكنه أن يقوم بعمل حاسم وسريع ويكون له طاعة من مرؤوسيه دون مناقشة. </a:t>
            </a:r>
          </a:p>
          <a:p>
            <a:endParaRPr lang="ar-SA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عندما تنتهي الأزمة، يُمكنه أن يتعامل مع العاملين بطريقة أكثر ديمقراطية. </a:t>
            </a:r>
          </a:p>
          <a:p>
            <a:endParaRPr lang="ar-SA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ar-S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يستطيع أن يضع الفرد في حجمه الحقيقي ويستخدم الأسلوب الأكثر فعالية معه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465112"/>
            <a:ext cx="6336704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latin typeface="Calibri"/>
                <a:ea typeface="Calibri"/>
                <a:cs typeface="Simplified Arabic"/>
              </a:rPr>
              <a:t>اهداف </a:t>
            </a:r>
            <a:r>
              <a:rPr lang="ar-SA" b="1" dirty="0" smtClean="0">
                <a:latin typeface="Calibri"/>
                <a:ea typeface="Calibri"/>
                <a:cs typeface="Simplified Arabic"/>
              </a:rPr>
              <a:t>البحث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lvl="0" indent="-342900" algn="justLow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ar-SA" dirty="0" smtClean="0">
                <a:latin typeface="Times New Roman"/>
                <a:ea typeface="Times New Roman"/>
                <a:cs typeface="Simplified Arabic"/>
              </a:rPr>
              <a:t>إيضاح </a:t>
            </a:r>
            <a:r>
              <a:rPr lang="ar-SA" dirty="0">
                <a:latin typeface="Times New Roman"/>
                <a:ea typeface="Times New Roman"/>
                <a:cs typeface="Simplified Arabic"/>
              </a:rPr>
              <a:t>طبيعة أثر المشروعات الصغيرة (صراع الدور، غموض الدور، عبء العمل، فقدان الأمان الوظيفي) في معالجة البطالة وزيادة المعدات والتشغيل داخل بلدية </a:t>
            </a:r>
            <a:r>
              <a:rPr lang="ar-SA" dirty="0" err="1">
                <a:latin typeface="Times New Roman"/>
                <a:ea typeface="Times New Roman"/>
                <a:cs typeface="Simplified Arabic"/>
              </a:rPr>
              <a:t>مصراتة</a:t>
            </a:r>
            <a:r>
              <a:rPr lang="ar-SA" dirty="0">
                <a:latin typeface="Times New Roman"/>
                <a:ea typeface="Times New Roman"/>
                <a:cs typeface="Simplified Arabic"/>
              </a:rPr>
              <a:t> والوقوف على مستوى أثر المشروعات الصغيرة في معالجة للبطالة داخل بلدية </a:t>
            </a:r>
            <a:r>
              <a:rPr lang="ar-SA" dirty="0" err="1">
                <a:latin typeface="Times New Roman"/>
                <a:ea typeface="Times New Roman"/>
                <a:cs typeface="Simplified Arabic"/>
              </a:rPr>
              <a:t>مصراتة</a:t>
            </a:r>
            <a:r>
              <a:rPr lang="ar-SA" dirty="0">
                <a:latin typeface="Times New Roman"/>
                <a:ea typeface="Times New Roman"/>
                <a:cs typeface="Simplified Arabic"/>
              </a:rPr>
              <a:t>.</a:t>
            </a:r>
            <a:endParaRPr lang="en-US" dirty="0"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ar-SA" dirty="0" smtClean="0">
                <a:latin typeface="Times New Roman"/>
                <a:ea typeface="Times New Roman"/>
                <a:cs typeface="Simplified Arabic"/>
              </a:rPr>
              <a:t>تبيان مستوى أثر المشروعات الصغيرة في معالجة البطالة وزيادة معدلات التشغيل داخل بلدية </a:t>
            </a:r>
            <a:r>
              <a:rPr lang="ar-SA" dirty="0" err="1" smtClean="0">
                <a:latin typeface="Times New Roman"/>
                <a:ea typeface="Times New Roman"/>
                <a:cs typeface="Simplified Arabic"/>
              </a:rPr>
              <a:t>مصراتة</a:t>
            </a:r>
            <a:endParaRPr lang="en-US" dirty="0" smtClean="0">
              <a:latin typeface="Times New Roman"/>
              <a:ea typeface="Times New Roman"/>
              <a:cs typeface="Simplified Arabic"/>
            </a:endParaRPr>
          </a:p>
          <a:p>
            <a:r>
              <a:rPr lang="ar-SA" dirty="0" smtClean="0">
                <a:latin typeface="Times New Roman"/>
                <a:ea typeface="Times New Roman"/>
                <a:cs typeface="Simplified Arabic"/>
              </a:rPr>
              <a:t> </a:t>
            </a:r>
            <a:r>
              <a:rPr lang="ar-SA" dirty="0">
                <a:latin typeface="Times New Roman"/>
                <a:ea typeface="Times New Roman"/>
                <a:cs typeface="Simplified Arabic"/>
              </a:rPr>
              <a:t>* تقديم بعض التوصيات والمقترحات والتي من شأنها يمكن الحد اتر المشروعات الصغيرة في معالجة البطالة داخل بلدية </a:t>
            </a:r>
            <a:r>
              <a:rPr lang="ar-SA" dirty="0" err="1">
                <a:latin typeface="Times New Roman"/>
                <a:ea typeface="Times New Roman"/>
                <a:cs typeface="Simplified Arabic"/>
              </a:rPr>
              <a:t>مصراتة</a:t>
            </a:r>
            <a:r>
              <a:rPr lang="ar-SA" dirty="0">
                <a:latin typeface="Times New Roman"/>
                <a:ea typeface="Times New Roman"/>
                <a:cs typeface="Simplified Arabic"/>
              </a:rPr>
              <a:t> قيد الدراسة</a:t>
            </a:r>
            <a:endParaRPr lang="ar-LY" dirty="0">
              <a:latin typeface="Times New Roman"/>
              <a:ea typeface="Times New Roman"/>
              <a:cs typeface="Simplified Arabic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A649F3-E54E-4EB1-9FC7-F98B39811361}" type="slidenum">
              <a:rPr lang="ar-EG" smtClean="0"/>
              <a:pPr/>
              <a:t>51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539552" y="836712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نموذج بوسنر</a:t>
            </a:r>
            <a:r>
              <a:rPr lang="ar-LY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LY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Posner Model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ar-SA" b="1" dirty="0">
                <a:latin typeface="Arial" pitchFamily="34" charset="0"/>
                <a:cs typeface="Arial" pitchFamily="34" charset="0"/>
              </a:rPr>
              <a:t>عرف 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posner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1982 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نموذجه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بأنه عملية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Process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يتم من خلالها استبدال الفهم الخاطئ الموجود لدى الفرد 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alternative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conception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بالفهم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العلمي الصحيح الذي يتوافق مع المبادئ العلمية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،</a:t>
            </a:r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 </a:t>
            </a:r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وضرورة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تكامل المعرفة الجديدة مع المعرفة السابقة في احداث التعلم الفعال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،</a:t>
            </a:r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LY" dirty="0" smtClean="0"/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2155251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A649F3-E54E-4EB1-9FC7-F98B39811361}" type="slidenum">
              <a:rPr lang="ar-EG" smtClean="0"/>
              <a:pPr/>
              <a:t>52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564668" y="799365"/>
            <a:ext cx="8424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LY" dirty="0" smtClean="0"/>
          </a:p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الاستراتيجيات </a:t>
            </a:r>
            <a:r>
              <a:rPr lang="ar-LY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المتبعة ف</a:t>
            </a:r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ar-S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نموذج بوسنر</a:t>
            </a:r>
            <a:r>
              <a:rPr lang="ar-LY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LY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ar-LY" b="1" dirty="0">
              <a:latin typeface="Arial" pitchFamily="34" charset="0"/>
              <a:cs typeface="Arial" pitchFamily="34" charset="0"/>
            </a:endParaRPr>
          </a:p>
          <a:p>
            <a:r>
              <a:rPr lang="ar-LY" b="1" dirty="0">
                <a:latin typeface="Arial" pitchFamily="34" charset="0"/>
                <a:cs typeface="Arial" pitchFamily="34" charset="0"/>
              </a:rPr>
              <a:t> 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التكامل</a:t>
            </a:r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التمييز والتبديل المفاهيمي </a:t>
            </a:r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التجسي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د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المفاهيمي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967857" y="260647"/>
            <a:ext cx="4176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نموذج بوسنر</a:t>
            </a:r>
            <a:r>
              <a:rPr lang="ar-LY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 (Posner Model):</a:t>
            </a:r>
            <a:endParaRPr lang="en-AU" dirty="0"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6965787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A649F3-E54E-4EB1-9FC7-F98B39811361}" type="slidenum">
              <a:rPr lang="ar-EG" smtClean="0"/>
              <a:pPr/>
              <a:t>53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683568" y="119675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ar-LY" b="1" dirty="0" smtClean="0">
                <a:latin typeface="Arial" pitchFamily="34" charset="0"/>
                <a:cs typeface="Arial" pitchFamily="34" charset="0"/>
              </a:rPr>
              <a:t>يتم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استبدال فهم خاطئ بالفهم العلمي الصحيح لدى الفرد ضمن مرحلتين هما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مرحلة استكشاف انماط الفهم الخاطئ لدى الفرد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مرحلة استخدام اسلوب او استراتيجية للمعالجة لتقديم الفهم الصحيح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ar-SA" b="1" dirty="0">
                <a:latin typeface="Arial" pitchFamily="34" charset="0"/>
                <a:cs typeface="Arial" pitchFamily="34" charset="0"/>
              </a:rPr>
              <a:t>ويمكن النظر اليه على انه انه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نموذج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او اسلوب تعليمي ملائم للتدريس الصفي يتم باتباع عدد من الاستراتيجيات الغرض منها احداث التغير في الفهم الخاطئ للمفاهيم العلمية لدى المتعلمين واستبدالها بالمفاهيم العلمية الصحيحة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  <a:endParaRPr lang="en-A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8397" y="29815"/>
            <a:ext cx="4176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نموذج بوسنر</a:t>
            </a:r>
            <a:r>
              <a:rPr lang="ar-LY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 (Posner Model):</a:t>
            </a:r>
            <a:endParaRPr lang="en-AU" dirty="0"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3048515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54</a:t>
            </a:fld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2857488" y="2357430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الرؤية</a:t>
            </a:r>
            <a:endParaRPr lang="ar-SA" sz="6600" dirty="0"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429520" y="0"/>
            <a:ext cx="1714480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أسس القيادة</a:t>
            </a:r>
            <a:endParaRPr kumimoji="0" lang="ar-SA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55</a:t>
            </a:fld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7500926" y="0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الرؤية</a:t>
            </a:r>
            <a:endParaRPr lang="ar-SA" sz="2800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838200" y="1357298"/>
            <a:ext cx="7772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إن احد مقومات القيادة هو التأثير على مجموعة من الناس للتحرك نحو أهداف المؤسسة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و لتحقيقه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لابد أن يمتلك القائد قدرة التعرف على أفضل طريق </a:t>
            </a:r>
            <a:r>
              <a:rPr kumimoji="0" lang="ar-SA" sz="28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و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اكتشاف العقبات </a:t>
            </a:r>
            <a:r>
              <a:rPr kumimoji="0" lang="ar-SA" sz="28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و</a:t>
            </a:r>
            <a:r>
              <a:rPr kumimoji="0" lang="ar-SA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أخيرا اكتشاف إمكانيات التطوير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kern="0" baseline="0" dirty="0" smtClean="0">
                <a:latin typeface="Arial" pitchFamily="34" charset="0"/>
                <a:ea typeface="+mj-ea"/>
                <a:cs typeface="Arial" pitchFamily="34" charset="0"/>
              </a:rPr>
              <a:t>ويجب إدراك أن اكتساب الرؤية وحده غير كافي للتأثير على الآخرين و لكنها عملية كاملة في الخطوات التالية :</a:t>
            </a:r>
            <a:endParaRPr kumimoji="0" lang="ar-SA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56</a:t>
            </a:fld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7500958" y="14285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الرؤية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3214678" y="78579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اكتساب الرؤية </a:t>
            </a:r>
            <a:endParaRPr lang="ar-SA" sz="3600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 bwMode="auto">
          <a:xfrm>
            <a:off x="838200" y="1500174"/>
            <a:ext cx="77724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يجب </a:t>
            </a: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على القائد أن يحلل الأوضاع 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الحالية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السابقة باستمرار .</a:t>
            </a:r>
          </a:p>
          <a:p>
            <a:pPr lvl="0" eaLnBrk="0" hangingPunct="0">
              <a:defRPr/>
            </a:pPr>
            <a:endParaRPr kumimoji="0" lang="ar-SA" sz="2800" b="1" kern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وان يتابع التغيرات التي تحدث لتغير الاتجاهات الصحيحة .</a:t>
            </a:r>
          </a:p>
          <a:p>
            <a:pPr lvl="0" eaLnBrk="0" hangingPunct="0">
              <a:defRPr/>
            </a:pPr>
            <a:endParaRPr kumimoji="0" lang="ar-SA" sz="2800" b="1" kern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أثناء ذلك التحليل يحدد القائد </a:t>
            </a: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مناطق القوة </a:t>
            </a:r>
            <a:r>
              <a:rPr kumimoji="0" lang="ar-SA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 مناطق الضعف </a:t>
            </a:r>
            <a:r>
              <a:rPr kumimoji="0" lang="ar-SA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 إلى أي مدى ستؤثر على أداء فريقه .</a:t>
            </a:r>
          </a:p>
          <a:p>
            <a:pPr lvl="0" eaLnBrk="0" hangingPunct="0">
              <a:defRPr/>
            </a:pPr>
            <a:endParaRPr kumimoji="0" lang="ar-SA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0" eaLnBrk="0" hangingPunct="0">
              <a:defRPr/>
            </a:pP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في نهاية تلك الخطوة يستطيع أن يتنبأ بالنتائج المستقبلية بما في 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ذلك الاستثمار في نقاط القوة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تجنب سلبيات نقاط الضعف .</a:t>
            </a:r>
            <a:r>
              <a:rPr kumimoji="0" lang="ar-SA" sz="2800" b="1" kern="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57</a:t>
            </a:fld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7429488" y="0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الرؤية</a:t>
            </a:r>
            <a:endParaRPr lang="ar-SA" sz="2800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4348" y="2428868"/>
            <a:ext cx="78581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هذه الرؤية المكتسبة لابد من توصيلها للمرؤوسين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هذا يساعد في توقع الفريق </a:t>
            </a:r>
            <a:r>
              <a:rPr kumimoji="0" lang="ar-SA" sz="3200" b="1" kern="0" dirty="0" smtClean="0">
                <a:latin typeface="Arial" pitchFamily="34" charset="0"/>
                <a:cs typeface="Arial" pitchFamily="34" charset="0"/>
              </a:rPr>
              <a:t>للتحديات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المستقبلية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المجهود اللازم للوصول إلى النتائج النهائية .</a:t>
            </a:r>
            <a:endParaRPr lang="ar-SA" sz="2800" dirty="0"/>
          </a:p>
        </p:txBody>
      </p:sp>
      <p:sp>
        <p:nvSpPr>
          <p:cNvPr id="6" name="مستطيل 5"/>
          <p:cNvSpPr/>
          <p:nvPr/>
        </p:nvSpPr>
        <p:spPr>
          <a:xfrm>
            <a:off x="3929058" y="1142984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نقل الرؤية</a:t>
            </a:r>
            <a:endParaRPr lang="ar-SA" sz="3200" dirty="0"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58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1714480" y="2357430"/>
            <a:ext cx="6572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توجيه مجهودات الفريق نحو هدف واحد .</a:t>
            </a:r>
          </a:p>
          <a:p>
            <a:endParaRPr kumimoji="0" lang="ar-SA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تأكيد أهمية كل مهمة لكل عضو في الفريق .</a:t>
            </a:r>
          </a:p>
          <a:p>
            <a:endParaRPr kumimoji="0" lang="ar-SA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مشاركة كل أعضاء الفريق في المسئولية</a:t>
            </a:r>
          </a:p>
          <a:p>
            <a:endParaRPr kumimoji="0" lang="ar-SA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بناء الإحساس بالملكية تجاه المؤسسة</a:t>
            </a:r>
          </a:p>
          <a:p>
            <a:endParaRPr kumimoji="0" lang="ar-SA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الاستمتاع بالنجاح </a:t>
            </a:r>
          </a:p>
          <a:p>
            <a:endParaRPr kumimoji="0" lang="ar-SA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ضمان الاستمرار حتى في غياب القائد</a:t>
            </a:r>
          </a:p>
          <a:p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000496" y="285728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نقل الرؤية</a:t>
            </a:r>
            <a:endParaRPr lang="ar-SA" sz="3200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43570" y="1500174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فوائد نقل الرؤية</a:t>
            </a:r>
            <a:endParaRPr lang="ar-SA" sz="2800" b="1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مستطيل 3"/>
          <p:cNvSpPr/>
          <p:nvPr/>
        </p:nvSpPr>
        <p:spPr>
          <a:xfrm>
            <a:off x="7500958" y="14285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الرؤية</a:t>
            </a:r>
            <a:endParaRPr lang="ar-SA" sz="2800" dirty="0"/>
          </a:p>
        </p:txBody>
      </p:sp>
      <p:pic>
        <p:nvPicPr>
          <p:cNvPr id="10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59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714348" y="2428868"/>
            <a:ext cx="78581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أثناء تلك الرحلة نحو الرؤية المكتسبة لابد من أن يدعم القائد الفريق بالأدلة التي تؤكد إن رؤيته حقيقية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صحيحة .</a:t>
            </a:r>
          </a:p>
          <a:p>
            <a:endParaRPr kumimoji="0" lang="ar-SA" sz="2800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و ينبغي عليه أن يستغل أي فرصة لتذكير الفريق برؤيته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ما تحقق منها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ما تبقى .</a:t>
            </a:r>
          </a:p>
          <a:p>
            <a:endParaRPr kumimoji="0" lang="ar-SA" sz="2800" b="1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ar-SA" sz="28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2800" dirty="0"/>
          </a:p>
        </p:txBody>
      </p:sp>
      <p:sp>
        <p:nvSpPr>
          <p:cNvPr id="6" name="مستطيل 5"/>
          <p:cNvSpPr/>
          <p:nvPr/>
        </p:nvSpPr>
        <p:spPr>
          <a:xfrm>
            <a:off x="2928926" y="1142984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دعم الرؤية بالأدلة </a:t>
            </a:r>
            <a:endParaRPr lang="ar-SA" sz="3600" dirty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7" name="مستطيل 3"/>
          <p:cNvSpPr/>
          <p:nvPr/>
        </p:nvSpPr>
        <p:spPr>
          <a:xfrm>
            <a:off x="7500958" y="14285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الرؤية</a:t>
            </a:r>
            <a:endParaRPr lang="ar-SA" sz="2800" dirty="0"/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60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285720" y="1500174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إن إجراء عملية الدعم بالأدلة سيحقق الآتي:</a:t>
            </a:r>
          </a:p>
          <a:p>
            <a:endParaRPr kumimoji="0" lang="ar-SA" sz="2800" b="1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إبقاء الفريق على المسار المحدد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الحماية من الحياد .</a:t>
            </a:r>
          </a:p>
          <a:p>
            <a:endParaRPr kumimoji="0" lang="ar-SA" sz="2800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بناء علاقة على أساس الثقة المتبادلة .</a:t>
            </a:r>
          </a:p>
          <a:p>
            <a:endParaRPr kumimoji="0" lang="ar-SA" sz="2800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الحماس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الثقة بالنفس .</a:t>
            </a:r>
          </a:p>
          <a:p>
            <a:endParaRPr kumimoji="0" lang="ar-SA" sz="2800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التعاون الكلي من المرؤوسين في المشاريع المستقبلية </a:t>
            </a:r>
            <a:r>
              <a:rPr kumimoji="0" lang="ar-SA" sz="28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kumimoji="0" lang="ar-SA" sz="2800" b="1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72100" y="714356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دعم الرؤية بالأدلة </a:t>
            </a:r>
            <a:endParaRPr lang="ar-SA" sz="2800" dirty="0"/>
          </a:p>
        </p:txBody>
      </p:sp>
      <p:sp>
        <p:nvSpPr>
          <p:cNvPr id="7" name="مستطيل 3"/>
          <p:cNvSpPr/>
          <p:nvPr/>
        </p:nvSpPr>
        <p:spPr>
          <a:xfrm>
            <a:off x="7500958" y="14285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الرؤية</a:t>
            </a:r>
            <a:endParaRPr lang="ar-SA" sz="2800" dirty="0"/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E9026-B2C4-4CA2-A366-A5D8C7334AF7}" type="slidenum">
              <a:rPr lang="ar-EG" smtClean="0"/>
              <a:pPr/>
              <a:t>7</a:t>
            </a:fld>
            <a:endParaRPr lang="en-US" smtClean="0"/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2" name="مستطيل 1"/>
          <p:cNvSpPr/>
          <p:nvPr/>
        </p:nvSpPr>
        <p:spPr>
          <a:xfrm>
            <a:off x="971600" y="374318"/>
            <a:ext cx="7272808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ar-SA" sz="2000" dirty="0">
                <a:latin typeface="Times New Roman"/>
                <a:ea typeface="Times New Roman"/>
                <a:cs typeface="Simplified Arabic"/>
              </a:rPr>
              <a:t>أهمية </a:t>
            </a:r>
            <a:r>
              <a:rPr lang="ar-SA" sz="2000" dirty="0" smtClean="0">
                <a:latin typeface="Times New Roman"/>
                <a:ea typeface="Times New Roman"/>
                <a:cs typeface="Simplified Arabic"/>
              </a:rPr>
              <a:t>البحث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ar-SA" sz="2000" dirty="0">
              <a:latin typeface="Times New Roman"/>
              <a:ea typeface="Times New Roman"/>
              <a:cs typeface="Simplified Arabic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ar-SA" sz="2000" dirty="0">
                <a:latin typeface="Times New Roman"/>
                <a:ea typeface="Times New Roman"/>
                <a:cs typeface="Simplified Arabic"/>
              </a:rPr>
              <a:t>تكتسب الدراسة أهمية كونها تدرس موضوع مهم من مواضيع السلوك اتر المشروعات الصغيرة في معالجة البطالة والذي يمكن أن يكون حاجزاً للتعبير عن أفكار وآراء الأفراد داخل بلدية </a:t>
            </a:r>
            <a:r>
              <a:rPr lang="ar-SA" sz="2000" dirty="0" err="1">
                <a:latin typeface="Times New Roman"/>
                <a:ea typeface="Times New Roman"/>
                <a:cs typeface="Simplified Arabic"/>
              </a:rPr>
              <a:t>مصراتة</a:t>
            </a:r>
            <a:r>
              <a:rPr lang="ar-SA" sz="2000" dirty="0">
                <a:latin typeface="Times New Roman"/>
                <a:ea typeface="Times New Roman"/>
                <a:cs typeface="Simplified Arabic"/>
              </a:rPr>
              <a:t>.</a:t>
            </a:r>
            <a:endParaRPr lang="en-US" sz="2000" dirty="0">
              <a:latin typeface="Times New Roman"/>
              <a:ea typeface="Times New Roman"/>
              <a:cs typeface="Simplified Arabic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ar-SA" sz="2000" dirty="0">
                <a:latin typeface="Times New Roman"/>
                <a:ea typeface="Times New Roman"/>
                <a:cs typeface="Simplified Arabic"/>
              </a:rPr>
              <a:t>تستمد الدراسة أهميتها كونها تتناول موضوع اتر المشروعات الصغيرة في معالجة البطالة وزيادة المعدات تشغيل والذي يُعد من المواضيع الهامة والحرجة بسبب انعكاساته السلبية عن الأداء العام للمنظمة.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ar-SA" dirty="0">
              <a:effectLst/>
              <a:latin typeface="Simplified Arabic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en-US" dirty="0">
              <a:effectLst/>
              <a:latin typeface="Simplified Arabic"/>
              <a:ea typeface="Calibr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61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1785919" y="2357430"/>
            <a:ext cx="63864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Y" sz="4400" b="1" dirty="0">
                <a:solidFill>
                  <a:srgbClr val="990000"/>
                </a:solidFill>
                <a:cs typeface="PT Bold Heading"/>
              </a:rPr>
              <a:t>الرؤيا + الجهد = النجاح</a:t>
            </a:r>
            <a:endParaRPr lang="ar-SA" sz="4400" b="1" dirty="0">
              <a:solidFill>
                <a:srgbClr val="990000"/>
              </a:solidFill>
              <a:cs typeface="PT Bold Heading"/>
            </a:endParaRPr>
          </a:p>
        </p:txBody>
      </p:sp>
      <p:sp>
        <p:nvSpPr>
          <p:cNvPr id="6" name="مستطيل 3"/>
          <p:cNvSpPr/>
          <p:nvPr/>
        </p:nvSpPr>
        <p:spPr>
          <a:xfrm>
            <a:off x="7500958" y="14285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الرؤية</a:t>
            </a:r>
            <a:endParaRPr lang="ar-SA" sz="2800" dirty="0"/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62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1785919" y="2357430"/>
            <a:ext cx="5143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4000" b="1" kern="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ورشة عمل اكتساب الرؤية</a:t>
            </a:r>
            <a:endParaRPr lang="ar-SA" sz="4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مستطيل 3"/>
          <p:cNvSpPr/>
          <p:nvPr/>
        </p:nvSpPr>
        <p:spPr>
          <a:xfrm>
            <a:off x="7500958" y="14285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الرؤية</a:t>
            </a:r>
            <a:endParaRPr lang="ar-SA" sz="2800" dirty="0"/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7" name="مستطيل 6"/>
          <p:cNvSpPr/>
          <p:nvPr/>
        </p:nvSpPr>
        <p:spPr>
          <a:xfrm>
            <a:off x="500034" y="3500438"/>
            <a:ext cx="8286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0" lang="ar-SA" sz="20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يجب علي القائد أن يحلل باستمرار الأوضاع الحالية </a:t>
            </a:r>
            <a:r>
              <a:rPr kumimoji="0" lang="ar-SA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 السابقة </a:t>
            </a:r>
            <a:r>
              <a:rPr kumimoji="0" lang="ar-SA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b="1" kern="0" dirty="0" smtClean="0">
                <a:latin typeface="Arial" pitchFamily="34" charset="0"/>
                <a:cs typeface="Arial" pitchFamily="34" charset="0"/>
              </a:rPr>
              <a:t> يتابع  التغيرات الحادثة لتحديد الاتجاهات الصحيحة 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205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63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4857720" y="142852"/>
            <a:ext cx="4143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b="1" kern="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ورشة عمل اكتساب الرؤية</a:t>
            </a:r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9" name="مستطيل 8"/>
          <p:cNvSpPr/>
          <p:nvPr/>
        </p:nvSpPr>
        <p:spPr>
          <a:xfrm>
            <a:off x="642910" y="1928802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الخطوة الأولى : </a:t>
            </a:r>
          </a:p>
          <a:p>
            <a:endParaRPr kumimoji="0" lang="ar-SA" sz="28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تسجيل الوضع الحالي مع مراعاة ذكر كل الحقائق بوضوح تام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بالتفصيل قدر الإمكان</a:t>
            </a:r>
          </a:p>
          <a:p>
            <a:endParaRPr kumimoji="0" lang="ar-SA" sz="2800" b="1" kern="0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و كلما كانت المعلومات واضحة </a:t>
            </a:r>
            <a:r>
              <a:rPr kumimoji="0" lang="ar-SA" sz="28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kern="0" dirty="0" smtClean="0">
                <a:latin typeface="Arial" pitchFamily="34" charset="0"/>
                <a:cs typeface="Arial" pitchFamily="34" charset="0"/>
              </a:rPr>
              <a:t> دقيقة كلما كانت الرؤية واضحة</a:t>
            </a:r>
            <a:endParaRPr lang="ar-SA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205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64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4857720" y="142852"/>
            <a:ext cx="4143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b="1" kern="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ورشة عمل اكتساب الرؤية</a:t>
            </a:r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9" name="مستطيل 8"/>
          <p:cNvSpPr/>
          <p:nvPr/>
        </p:nvSpPr>
        <p:spPr>
          <a:xfrm>
            <a:off x="571472" y="714356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الخطوة الأولى : </a:t>
            </a:r>
          </a:p>
        </p:txBody>
      </p:sp>
      <p:graphicFrame>
        <p:nvGraphicFramePr>
          <p:cNvPr id="6" name="كائن 5"/>
          <p:cNvGraphicFramePr>
            <a:graphicFrameLocks noChangeAspect="1"/>
          </p:cNvGraphicFramePr>
          <p:nvPr/>
        </p:nvGraphicFramePr>
        <p:xfrm>
          <a:off x="646113" y="1290639"/>
          <a:ext cx="8140729" cy="5347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6" imgW="6877014" imgH="9029818" progId="Excel.Sheet.12">
                  <p:embed/>
                </p:oleObj>
              </mc:Choice>
              <mc:Fallback>
                <p:oleObj name="Worksheet" r:id="rId6" imgW="6877014" imgH="9029818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290639"/>
                        <a:ext cx="8140729" cy="5347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3205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65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4857720" y="142852"/>
            <a:ext cx="4143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b="1" kern="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ورشة عمل اكتساب الرؤية</a:t>
            </a:r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357158" y="1928803"/>
          <a:ext cx="8143932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883506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نقاط الضعف</a:t>
                      </a:r>
                      <a:endParaRPr lang="en-US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نقاط القوه</a:t>
                      </a:r>
                      <a:endParaRPr lang="en-US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31402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571472" y="71435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الخطوة الثانية : </a:t>
            </a:r>
          </a:p>
          <a:p>
            <a:endParaRPr kumimoji="0" lang="ar-SA" sz="20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ar-SA" sz="2000" b="1" kern="0" dirty="0" smtClean="0">
                <a:latin typeface="Arial" pitchFamily="34" charset="0"/>
                <a:cs typeface="Arial" pitchFamily="34" charset="0"/>
              </a:rPr>
              <a:t>تحليل الوضع الحالي من خلال تحديد نقاط القوة </a:t>
            </a:r>
            <a:r>
              <a:rPr kumimoji="0" lang="ar-SA" sz="20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000" b="1" kern="0" dirty="0" smtClean="0">
                <a:latin typeface="Arial" pitchFamily="34" charset="0"/>
                <a:cs typeface="Arial" pitchFamily="34" charset="0"/>
              </a:rPr>
              <a:t> نقاط الضعف</a:t>
            </a:r>
            <a:endParaRPr lang="ar-SA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205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66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4857720" y="142852"/>
            <a:ext cx="4143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b="1" kern="0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ورشة عمل اكتساب الرؤية</a:t>
            </a:r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357158" y="1928803"/>
          <a:ext cx="8143932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883506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التغلب على نقاط الضعف</a:t>
                      </a:r>
                      <a:endParaRPr lang="en-US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تعظيم نقاط القوه</a:t>
                      </a:r>
                      <a:endParaRPr lang="en-US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31402"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مستطيل 8"/>
          <p:cNvSpPr/>
          <p:nvPr/>
        </p:nvSpPr>
        <p:spPr>
          <a:xfrm>
            <a:off x="571472" y="71435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الخطوة الثالثة : </a:t>
            </a:r>
            <a:r>
              <a:rPr kumimoji="0" lang="ar-SA" sz="2000" b="1" kern="0" dirty="0" smtClean="0">
                <a:latin typeface="Arial" pitchFamily="34" charset="0"/>
                <a:cs typeface="Arial" pitchFamily="34" charset="0"/>
              </a:rPr>
              <a:t>تكوين الرؤية المبدئية : </a:t>
            </a:r>
            <a:endParaRPr kumimoji="0" lang="ar-SA" sz="20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kumimoji="0" lang="ar-SA" sz="20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ar-SA" sz="2000" b="1" kern="0" dirty="0" smtClean="0">
                <a:latin typeface="Arial" pitchFamily="34" charset="0"/>
                <a:cs typeface="Arial" pitchFamily="34" charset="0"/>
              </a:rPr>
              <a:t>و فيها يتم وضع تصور لتعظيم نقاط القوة </a:t>
            </a:r>
            <a:r>
              <a:rPr kumimoji="0" lang="ar-SA" sz="2000" b="1" kern="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000" b="1" kern="0" dirty="0" smtClean="0">
                <a:latin typeface="Arial" pitchFamily="34" charset="0"/>
                <a:cs typeface="Arial" pitchFamily="34" charset="0"/>
              </a:rPr>
              <a:t> وضع تخيل للتغلب على نقاط الضعف</a:t>
            </a:r>
            <a:endParaRPr lang="ar-SA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205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67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1714481" y="214290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000" b="1" kern="0" dirty="0" smtClean="0">
                <a:latin typeface="Arial" pitchFamily="34" charset="0"/>
                <a:cs typeface="PT Bold Heading" pitchFamily="2" charset="-78"/>
              </a:rPr>
              <a:t>عادات العمل</a:t>
            </a:r>
            <a:endParaRPr lang="ar-SA" sz="2000" dirty="0">
              <a:cs typeface="PT Bold Heading" pitchFamily="2" charset="-78"/>
            </a:endParaRPr>
          </a:p>
        </p:txBody>
      </p:sp>
      <p:sp>
        <p:nvSpPr>
          <p:cNvPr id="6" name="مستطيل 3"/>
          <p:cNvSpPr/>
          <p:nvPr/>
        </p:nvSpPr>
        <p:spPr>
          <a:xfrm>
            <a:off x="7500958" y="142852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الرؤية</a:t>
            </a:r>
            <a:endParaRPr lang="ar-SA" sz="2800" dirty="0"/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428597" y="1142984"/>
          <a:ext cx="8001057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1234324">
                <a:tc>
                  <a:txBody>
                    <a:bodyPr/>
                    <a:lstStyle/>
                    <a:p>
                      <a:pPr algn="ctr"/>
                      <a:endParaRPr lang="ar-SA" sz="24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ar-SA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سوف ابدأ</a:t>
                      </a:r>
                      <a:endParaRPr lang="en-US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sz="24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ar-SA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سوف </a:t>
                      </a:r>
                      <a:r>
                        <a:rPr lang="ar-SA" sz="24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اتوقف</a:t>
                      </a:r>
                      <a:endParaRPr lang="en-US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sz="24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ar-SA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سوف استمر</a:t>
                      </a:r>
                      <a:endParaRPr lang="en-US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56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5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3205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68</a:t>
            </a:fld>
            <a:endParaRPr lang="en-US" smtClean="0"/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6" name="مستطيل 5"/>
          <p:cNvSpPr/>
          <p:nvPr/>
        </p:nvSpPr>
        <p:spPr>
          <a:xfrm>
            <a:off x="3357554" y="2000240"/>
            <a:ext cx="24128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latin typeface="Elephant" pitchFamily="18" charset="0"/>
                <a:cs typeface="PT Bold Heading"/>
              </a:rPr>
              <a:t>التفويض</a:t>
            </a:r>
            <a:endParaRPr lang="en-US" sz="5400" b="1" dirty="0">
              <a:solidFill>
                <a:srgbClr val="C00000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7429520" y="0"/>
            <a:ext cx="1714480" cy="7143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PT Bold Heading" pitchFamily="2" charset="-78"/>
              </a:rPr>
              <a:t>أسس القيادة</a:t>
            </a:r>
            <a:endParaRPr kumimoji="0" lang="ar-SA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69</a:t>
            </a:fld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7643834" y="285728"/>
            <a:ext cx="1500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التفويض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28861" y="1357298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هل التفويض من الملزمات للقائد ؟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57224" y="2714620"/>
            <a:ext cx="75523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latin typeface="Arial" pitchFamily="34" charset="0"/>
                <a:cs typeface="Arial" pitchFamily="34" charset="0"/>
              </a:rPr>
              <a:t>نعم التفويض من أهم أساسيات عمل القادة</a:t>
            </a:r>
          </a:p>
          <a:p>
            <a:endParaRPr lang="ar-SA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3200" b="1" dirty="0" smtClean="0">
                <a:latin typeface="Arial" pitchFamily="34" charset="0"/>
                <a:cs typeface="Arial" pitchFamily="34" charset="0"/>
              </a:rPr>
              <a:t>فالقادة من مسئولياتهم إعداد القادة جدد .....</a:t>
            </a:r>
          </a:p>
          <a:p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 </a:t>
            </a:r>
            <a:endParaRPr lang="en-US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70</a:t>
            </a:fld>
            <a:endParaRPr lang="en-US" smtClean="0"/>
          </a:p>
        </p:txBody>
      </p:sp>
      <p:sp>
        <p:nvSpPr>
          <p:cNvPr id="6" name="مستطيل 5"/>
          <p:cNvSpPr/>
          <p:nvPr/>
        </p:nvSpPr>
        <p:spPr>
          <a:xfrm>
            <a:off x="857224" y="785794"/>
            <a:ext cx="7858180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التفويض مهم لأنه يساعد على :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توفير الجهد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الوقت للقائد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فرصة للقادة للاطلاع على إمكانيات و مهارات أعضاء الفريق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يعطي مساحة اكبر للإبداع بالنسبة لأعضاء الفريق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يخلق جو من المنافسة بين أعضاء الفريق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يساعد أعضاء الفريق على اكتساب الخبرات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إعداد قادة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مديرين جدد من داخل الفريق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تجهيز أعضاء الفريق للقيادة الجديدة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7643834" y="0"/>
            <a:ext cx="1500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التفويض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2286000" y="2446167"/>
            <a:ext cx="4572000" cy="1965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latin typeface="Calibri"/>
                <a:ea typeface="Calibri"/>
                <a:cs typeface="Simplified Arabic"/>
              </a:rPr>
              <a:t>1 مجتمع وعينة الدراسة:</a:t>
            </a:r>
            <a:endParaRPr lang="en-US" dirty="0">
              <a:latin typeface="Calibri"/>
              <a:ea typeface="Calibri"/>
              <a:cs typeface="Arial"/>
            </a:endParaRPr>
          </a:p>
          <a:p>
            <a:r>
              <a:rPr lang="ar-SA" dirty="0">
                <a:latin typeface="Times New Roman"/>
                <a:ea typeface="Times New Roman"/>
                <a:cs typeface="Arial"/>
              </a:rPr>
              <a:t>تكونت عينة الدراسة من 20 موظف داخل معمل فوريو للمأكولات الشعبية والموالح والحلويات</a:t>
            </a:r>
            <a:endParaRPr lang="ar-LY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71</a:t>
            </a:fld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7715272" y="214290"/>
            <a:ext cx="1428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Arial Rounded MT Bold" pitchFamily="34" charset="0"/>
                <a:cs typeface="PT Bold Heading" pitchFamily="2" charset="-78"/>
              </a:rPr>
              <a:t>التفويض</a:t>
            </a:r>
            <a:endParaRPr lang="en-US" b="1" dirty="0">
              <a:solidFill>
                <a:srgbClr val="C00000"/>
              </a:solidFill>
              <a:latin typeface="Arial Rounded MT Bold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2910" y="2071678"/>
            <a:ext cx="785818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عند بداية المشروعات الجديدة . </a:t>
            </a:r>
          </a:p>
          <a:p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عند تكليف الفريق أو القائد بأكثر من مشروع عمل.</a:t>
            </a:r>
          </a:p>
          <a:p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عند غياب القائد لأي سبب ( أجازة – إشراف خارجي – تدريب ) .</a:t>
            </a:r>
          </a:p>
          <a:p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وجود عروض من المنافسين لأحد أعضاء الفريق المميزين .</a:t>
            </a:r>
          </a:p>
          <a:p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مكافأة احد المميزين من الفريق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00364" y="1071546"/>
            <a:ext cx="4357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الوقت المناسب للتفويض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1500166" y="2143116"/>
            <a:ext cx="67866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ورشة عمل التفويض</a:t>
            </a:r>
            <a:endParaRPr lang="en-US" sz="54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72</a:t>
            </a:fld>
            <a:endParaRPr lang="en-US" smtClean="0"/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73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0" y="285728"/>
            <a:ext cx="900115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Y" sz="3600" b="1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التوجية</a:t>
            </a:r>
            <a:endParaRPr lang="en-US" sz="3600" b="1" dirty="0" smtClean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  <a:p>
            <a:endParaRPr lang="en-US" sz="1600" b="1" u="sng" dirty="0"/>
          </a:p>
          <a:p>
            <a:endParaRPr lang="ar-LY" sz="2000" b="1" u="sng" dirty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إذا </a:t>
            </a:r>
            <a:r>
              <a:rPr lang="ar-LY" sz="2800" b="1" dirty="0">
                <a:latin typeface="Arial" pitchFamily="34" charset="0"/>
                <a:cs typeface="Arial" pitchFamily="34" charset="0"/>
              </a:rPr>
              <a:t>كانت القيادة في أبسط تعاريفها هي القدرة على جذب الأفراد إلى مدار الهدف فأنها بهذا المعنى لابد وأن تكون جوهر وأساس عملية التوجيه </a:t>
            </a:r>
            <a:r>
              <a:rPr lang="ar-LY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ar-LY" sz="2800" b="1" dirty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>
                <a:latin typeface="Arial" pitchFamily="34" charset="0"/>
                <a:cs typeface="Arial" pitchFamily="34" charset="0"/>
              </a:rPr>
              <a:t>وإذا كان جوهر القيادة هو القوة، والقوة هي أن تجعل الآخرين يصنعون شيئا ما كانوا يصنعونه لولا تدخل القائد بالإقناع أو الإلزام … فإن السلطة لابد وأن تكون هي جوهرة القوة .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وبالتالي </a:t>
            </a:r>
            <a:r>
              <a:rPr lang="ar-LY" sz="2800" b="1" dirty="0">
                <a:latin typeface="Arial" pitchFamily="34" charset="0"/>
                <a:cs typeface="Arial" pitchFamily="34" charset="0"/>
              </a:rPr>
              <a:t>لابد وأن تكون تعتمد عمليه التوجيه على إمتلاك السلطة لدعم القوة لتفعيل القيادة ومن ثم جذب الأفراد إلى مدار الهدف المطلوب تحقيقه </a:t>
            </a:r>
            <a:r>
              <a:rPr lang="ar-LY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endParaRPr lang="ar-LY" sz="2800" dirty="0" smtClean="0">
              <a:latin typeface="Arial" pitchFamily="34" charset="0"/>
              <a:cs typeface="Arial" pitchFamily="34" charset="0"/>
            </a:endParaRPr>
          </a:p>
          <a:p>
            <a:endParaRPr lang="ar-LY" dirty="0">
              <a:latin typeface="Arial" pitchFamily="34" charset="0"/>
              <a:cs typeface="Arial" pitchFamily="34" charset="0"/>
            </a:endParaRPr>
          </a:p>
          <a:p>
            <a:endParaRPr lang="ar-LY" dirty="0">
              <a:latin typeface="Arial" pitchFamily="34" charset="0"/>
              <a:cs typeface="Arial" pitchFamily="34" charset="0"/>
            </a:endParaRPr>
          </a:p>
          <a:p>
            <a:r>
              <a:rPr lang="ar-LY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34" y="571501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Y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إن القوة والسلطة بالنسبة للمدير عندما يمارس مهارة التوجيه لابد وأن تستند إلى خمسة أنواع من السلطات هي :</a:t>
            </a:r>
            <a:endParaRPr lang="en-US" b="1" dirty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6474148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74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251520" y="289678"/>
            <a:ext cx="86067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LY" dirty="0">
              <a:latin typeface="Arial" pitchFamily="34" charset="0"/>
              <a:cs typeface="Arial" pitchFamily="34" charset="0"/>
            </a:endParaRPr>
          </a:p>
          <a:p>
            <a:r>
              <a:rPr lang="ar-LY" sz="20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السلطة الرسمية :</a:t>
            </a:r>
          </a:p>
          <a:p>
            <a:r>
              <a:rPr lang="ar-LY" b="1" dirty="0">
                <a:latin typeface="Arial" pitchFamily="34" charset="0"/>
                <a:cs typeface="Arial" pitchFamily="34" charset="0"/>
              </a:rPr>
              <a:t>والتي يكتسبها المدير من خلال موقعه الوظيفي في الهيكل التنظيمي 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ar-LY" b="1" dirty="0">
              <a:latin typeface="Arial" pitchFamily="34" charset="0"/>
              <a:cs typeface="Arial" pitchFamily="34" charset="0"/>
            </a:endParaRPr>
          </a:p>
          <a:p>
            <a:r>
              <a:rPr lang="ar-LY" sz="20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سلطة الأثابة ( المكافأة ) </a:t>
            </a:r>
            <a:r>
              <a:rPr lang="ar-LY" sz="2000" b="1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:</a:t>
            </a:r>
            <a:endParaRPr lang="en-US" sz="2000" b="1" dirty="0" smtClean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وهي </a:t>
            </a:r>
            <a:r>
              <a:rPr lang="ar-LY" b="1" dirty="0">
                <a:latin typeface="Arial" pitchFamily="34" charset="0"/>
                <a:cs typeface="Arial" pitchFamily="34" charset="0"/>
              </a:rPr>
              <a:t>حقه في مكافأة العاملين معه إذا أثابوا وأجادوا .</a:t>
            </a:r>
          </a:p>
          <a:p>
            <a:endParaRPr lang="ar-LY" b="1" dirty="0">
              <a:latin typeface="Arial" pitchFamily="34" charset="0"/>
              <a:cs typeface="Arial" pitchFamily="34" charset="0"/>
            </a:endParaRPr>
          </a:p>
          <a:p>
            <a:r>
              <a:rPr lang="ar-LY" sz="2000" b="1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سلطة </a:t>
            </a:r>
            <a:r>
              <a:rPr lang="ar-LY" sz="20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العقاب </a:t>
            </a:r>
            <a:r>
              <a:rPr lang="ar-LY" sz="2000" b="1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:</a:t>
            </a:r>
            <a:endParaRPr lang="ar-LY" sz="2000" b="1" dirty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  <a:p>
            <a:r>
              <a:rPr lang="ar-LY" b="1" dirty="0">
                <a:latin typeface="Arial" pitchFamily="34" charset="0"/>
                <a:cs typeface="Arial" pitchFamily="34" charset="0"/>
              </a:rPr>
              <a:t>وهي حقه في مجازاة وعقاب من يخطئ من العاملين معه 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ar-LY" b="1" dirty="0">
              <a:latin typeface="Arial" pitchFamily="34" charset="0"/>
              <a:cs typeface="Arial" pitchFamily="34" charset="0"/>
            </a:endParaRPr>
          </a:p>
          <a:p>
            <a:r>
              <a:rPr lang="ar-LY" sz="20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سلطة الخبير </a:t>
            </a:r>
            <a:r>
              <a:rPr lang="ar-LY" sz="2000" b="1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:</a:t>
            </a:r>
            <a:r>
              <a:rPr lang="ar-LY" sz="20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 </a:t>
            </a:r>
            <a:endParaRPr lang="ar-SA" sz="2000" b="1" dirty="0" smtClean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وهي </a:t>
            </a:r>
            <a:r>
              <a:rPr lang="ar-LY" b="1" dirty="0">
                <a:latin typeface="Arial" pitchFamily="34" charset="0"/>
                <a:cs typeface="Arial" pitchFamily="34" charset="0"/>
              </a:rPr>
              <a:t>تلك السلطة المستمدة من الخبرات الفنية والإدارية والحياتية للمدير والتي تميزه عن العاملين </a:t>
            </a:r>
            <a:r>
              <a:rPr lang="ar-LY" b="1" dirty="0" smtClean="0">
                <a:latin typeface="Arial" pitchFamily="34" charset="0"/>
                <a:cs typeface="Arial" pitchFamily="34" charset="0"/>
              </a:rPr>
              <a:t>معه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ar-LY" b="1" dirty="0">
              <a:latin typeface="Arial" pitchFamily="34" charset="0"/>
              <a:cs typeface="Arial" pitchFamily="34" charset="0"/>
            </a:endParaRPr>
          </a:p>
          <a:p>
            <a:r>
              <a:rPr lang="ar-LY" sz="20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سلطة المرجع الأخير :</a:t>
            </a:r>
          </a:p>
          <a:p>
            <a:r>
              <a:rPr lang="ar-LY" b="1" dirty="0">
                <a:latin typeface="Arial" pitchFamily="34" charset="0"/>
                <a:cs typeface="Arial" pitchFamily="34" charset="0"/>
              </a:rPr>
              <a:t>وهي تلك السلطة المستمدة من إقتناع العاملين بأن المدير هو المرجع الأخير في حل المشكلات التي تواجههم في أعمالهم . </a:t>
            </a:r>
            <a:r>
              <a:rPr lang="ar-LY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6" name="مستطيل 5"/>
          <p:cNvSpPr/>
          <p:nvPr/>
        </p:nvSpPr>
        <p:spPr>
          <a:xfrm>
            <a:off x="4411353" y="0"/>
            <a:ext cx="1651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Y" b="1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أنواع </a:t>
            </a:r>
            <a:r>
              <a:rPr lang="ar-LY" b="1" dirty="0" err="1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السلط</a:t>
            </a:r>
            <a:r>
              <a:rPr lang="ar-SA" b="1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ة</a:t>
            </a:r>
            <a:r>
              <a:rPr lang="ar-LY" b="1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94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1500166" y="2143116"/>
            <a:ext cx="67866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000" b="1" dirty="0" smtClean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الدور الرئيسي للمدير</a:t>
            </a:r>
            <a:endParaRPr lang="en-US" sz="4000" b="1" dirty="0">
              <a:solidFill>
                <a:srgbClr val="99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75</a:t>
            </a:fld>
            <a:endParaRPr lang="en-US" smtClean="0"/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76</a:t>
            </a:fld>
            <a:endParaRPr lang="en-US" smtClean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214546" y="2428868"/>
            <a:ext cx="60007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القيادة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الإنجاز 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التقدير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النمو </a:t>
            </a:r>
            <a:r>
              <a:rPr lang="ar-SA" sz="28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التقدم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الثراء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الأمن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الشعبية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الاستمتاع</a:t>
            </a:r>
          </a:p>
          <a:p>
            <a:endParaRPr lang="en-US" sz="2800" b="1" dirty="0">
              <a:latin typeface="Broadway" pitchFamily="82" charset="0"/>
              <a:cs typeface="+mn-cs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071802" y="1214422"/>
            <a:ext cx="40719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Impact" pitchFamily="34" charset="0"/>
                <a:cs typeface="PT Bold Heading" pitchFamily="2" charset="-78"/>
              </a:rPr>
              <a:t>من وجهة نظر المرؤوسين</a:t>
            </a:r>
            <a:endParaRPr lang="en-US" sz="2800" b="1" dirty="0">
              <a:solidFill>
                <a:srgbClr val="C00000"/>
              </a:solidFill>
              <a:latin typeface="Impact" pitchFamily="34" charset="0"/>
              <a:cs typeface="PT Bold Heading" pitchFamily="2" charset="-7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16" y="214290"/>
            <a:ext cx="22859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الدور الرئيسي للمدير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5"/>
          <p:cNvSpPr>
            <a:spLocks noChangeArrowheads="1"/>
          </p:cNvSpPr>
          <p:nvPr/>
        </p:nvSpPr>
        <p:spPr bwMode="auto">
          <a:xfrm>
            <a:off x="4143372" y="857232"/>
            <a:ext cx="1357322" cy="57150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b="1" dirty="0" smtClean="0">
                <a:solidFill>
                  <a:srgbClr val="990000"/>
                </a:solidFill>
                <a:cs typeface="PT Bold Heading" pitchFamily="2" charset="-78"/>
              </a:rPr>
              <a:t>دور المدير</a:t>
            </a:r>
            <a:endParaRPr lang="en-US" b="1" dirty="0">
              <a:solidFill>
                <a:srgbClr val="990000"/>
              </a:solidFill>
              <a:cs typeface="PT Bold Heading" pitchFamily="2" charset="-78"/>
            </a:endParaRPr>
          </a:p>
        </p:txBody>
      </p:sp>
      <p:sp>
        <p:nvSpPr>
          <p:cNvPr id="34819" name="AutoShape 6"/>
          <p:cNvSpPr>
            <a:spLocks noChangeArrowheads="1"/>
          </p:cNvSpPr>
          <p:nvPr/>
        </p:nvSpPr>
        <p:spPr bwMode="auto">
          <a:xfrm>
            <a:off x="857224" y="2571744"/>
            <a:ext cx="7605712" cy="2571768"/>
          </a:xfrm>
          <a:prstGeom prst="roundRect">
            <a:avLst>
              <a:gd name="adj" fmla="val 38972"/>
            </a:avLst>
          </a:prstGeom>
          <a:noFill/>
          <a:ln w="88900" cmpd="dbl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200" b="1" dirty="0" smtClean="0">
                <a:solidFill>
                  <a:srgbClr val="990000"/>
                </a:solidFill>
                <a:cs typeface="Times New Roman" pitchFamily="18" charset="0"/>
              </a:rPr>
              <a:t>المعاملات والعلاقات الداخلية</a:t>
            </a:r>
          </a:p>
          <a:p>
            <a:pPr algn="ctr"/>
            <a:r>
              <a:rPr lang="ar-SA" sz="3200" b="1" dirty="0" smtClean="0">
                <a:solidFill>
                  <a:srgbClr val="990000"/>
                </a:solidFill>
                <a:cs typeface="Times New Roman" pitchFamily="18" charset="0"/>
              </a:rPr>
              <a:t>تبادل المعلومات </a:t>
            </a:r>
          </a:p>
          <a:p>
            <a:pPr algn="ctr"/>
            <a:r>
              <a:rPr lang="ar-SA" sz="3200" b="1" dirty="0" smtClean="0">
                <a:solidFill>
                  <a:srgbClr val="990000"/>
                </a:solidFill>
                <a:cs typeface="Times New Roman" pitchFamily="18" charset="0"/>
              </a:rPr>
              <a:t>اتخاذ القرارات</a:t>
            </a:r>
            <a:endParaRPr lang="ar-EG" sz="3200" b="1" dirty="0">
              <a:solidFill>
                <a:srgbClr val="990000"/>
              </a:solidFill>
              <a:cs typeface="Times New Roman" pitchFamily="18" charset="0"/>
            </a:endParaRPr>
          </a:p>
        </p:txBody>
      </p:sp>
      <p:sp>
        <p:nvSpPr>
          <p:cNvPr id="3482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B68FED-BAEA-44FF-8264-E66BACCA038B}" type="slidenum">
              <a:rPr lang="ar-EG" smtClean="0"/>
              <a:pPr/>
              <a:t>77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3214678" y="1643050"/>
            <a:ext cx="2930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من وجهة نظر الإدارة</a:t>
            </a:r>
            <a:endParaRPr lang="en-US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000892" y="0"/>
            <a:ext cx="214310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الدور الرئيسي للمدير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2857488" y="785794"/>
            <a:ext cx="4143404" cy="78581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الدور الرئيسي للمدير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78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3895373" y="1785926"/>
            <a:ext cx="1748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الحماس</a:t>
            </a:r>
            <a:endParaRPr lang="ar-SA" sz="32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00100" y="3143248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cs typeface="PT Bold Heading" pitchFamily="2" charset="-78"/>
              </a:rPr>
              <a:t>ليس كيف تحفز الفريق ....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cs typeface="PT Bold Heading" pitchFamily="2" charset="-78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cs typeface="PT Bold Heading" pitchFamily="2" charset="-78"/>
              </a:rPr>
              <a:t>و لكن كيف توفر المناخ </a:t>
            </a:r>
            <a:r>
              <a:rPr kumimoji="0" lang="ar-SA" sz="2800" b="1" dirty="0" err="1" smtClean="0">
                <a:cs typeface="PT Bold Heading" pitchFamily="2" charset="-78"/>
              </a:rPr>
              <a:t>و</a:t>
            </a:r>
            <a:r>
              <a:rPr kumimoji="0" lang="ar-SA" sz="2800" b="1" dirty="0" smtClean="0">
                <a:cs typeface="PT Bold Heading" pitchFamily="2" charset="-78"/>
              </a:rPr>
              <a:t> الجو المناسب لتحفيزهم .</a:t>
            </a: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6929422" y="0"/>
            <a:ext cx="2214578" cy="571504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الدور الرئيسي للمدير</a:t>
            </a:r>
            <a:endParaRPr lang="en-US" sz="2000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79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7858149" y="571480"/>
            <a:ext cx="1285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الحماس</a:t>
            </a:r>
            <a:endParaRPr lang="ar-SA" sz="28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00100" y="2357430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ar-SA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الحركة</a:t>
            </a:r>
            <a:r>
              <a:rPr kumimoji="0" 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ar-SA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العمل لأنك مضطر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ar-SA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ar-SA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kumimoji="0" lang="ar-SA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الحماس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ar-SA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kumimoji="0" lang="ar-SA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العمل لأنك تريده .</a:t>
            </a: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6643670" y="0"/>
            <a:ext cx="2500330" cy="500066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1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الدور الرئيسي للمدير</a:t>
            </a:r>
            <a:endParaRPr lang="en-US" sz="1800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80</a:t>
            </a:fld>
            <a:endParaRPr lang="en-US" smtClean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357422" y="1928802"/>
            <a:ext cx="621510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ا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لوصول إلى الأهداف </a:t>
            </a:r>
            <a:r>
              <a:rPr lang="ar-SA" sz="28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الغايات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المشاركة بالأفكار في حل المشاكل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المكافأة المالية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التواصل الجيد داخل الشركة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التطوير المستمر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تطوير عادات العمل المثمرة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الاستمتاع بالعمل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التشجيع من الرؤساء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الإدراك لأهداف الشركة </a:t>
            </a:r>
            <a:r>
              <a:rPr lang="ar-SA" sz="2800" b="1" dirty="0" err="1" smtClean="0">
                <a:latin typeface="Arial" pitchFamily="34" charset="0"/>
                <a:cs typeface="Arial" pitchFamily="34" charset="0"/>
              </a:rPr>
              <a:t>او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المؤسسة</a:t>
            </a:r>
          </a:p>
          <a:p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المشاركة في صنع القرار</a:t>
            </a:r>
          </a:p>
          <a:p>
            <a:endParaRPr lang="en-US" b="1" dirty="0">
              <a:latin typeface="Broadway" pitchFamily="82" charset="0"/>
              <a:cs typeface="+mn-cs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071802" y="928670"/>
            <a:ext cx="3571900" cy="64294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سمات العمل التحفيزي</a:t>
            </a:r>
            <a:endParaRPr lang="en-US" sz="2800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5" name="مستطيل 4"/>
          <p:cNvSpPr/>
          <p:nvPr/>
        </p:nvSpPr>
        <p:spPr>
          <a:xfrm>
            <a:off x="467544" y="548680"/>
            <a:ext cx="7979694" cy="521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ar-SA" b="1" dirty="0">
                <a:cs typeface="Simplified Arabic"/>
              </a:rPr>
              <a:t>النتائج:</a:t>
            </a:r>
            <a:endParaRPr lang="en-US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ar-SA" dirty="0">
                <a:latin typeface="Calibri"/>
                <a:ea typeface="Calibri"/>
                <a:cs typeface="Simplified Arabic"/>
              </a:rPr>
              <a:t>تــوصل </a:t>
            </a:r>
            <a:r>
              <a:rPr lang="ar-SA" dirty="0" err="1" smtClean="0">
                <a:latin typeface="Calibri"/>
                <a:ea typeface="Calibri"/>
                <a:cs typeface="Simplified Arabic"/>
              </a:rPr>
              <a:t>اإلى</a:t>
            </a:r>
            <a:r>
              <a:rPr lang="ar-SA" dirty="0" smtClean="0">
                <a:latin typeface="Calibri"/>
                <a:ea typeface="Calibri"/>
                <a:cs typeface="Simplified Arabic"/>
              </a:rPr>
              <a:t> </a:t>
            </a:r>
            <a:r>
              <a:rPr lang="ar-SA" dirty="0">
                <a:latin typeface="Calibri"/>
                <a:ea typeface="Calibri"/>
                <a:cs typeface="Simplified Arabic"/>
              </a:rPr>
              <a:t>النتائج الآتية:-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/>
              <a:ea typeface="Calibri"/>
              <a:cs typeface="Simplified Arabic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dirty="0">
                <a:latin typeface="Calibri"/>
                <a:ea typeface="Calibri"/>
                <a:cs typeface="Simplified Arabic"/>
              </a:rPr>
              <a:t>إن نسبة الإناث من عينة الدراسة للعاملين بالمشاريع الصغيرة في بلدية </a:t>
            </a:r>
            <a:r>
              <a:rPr lang="ar-SA" dirty="0" err="1">
                <a:latin typeface="Calibri"/>
                <a:ea typeface="Calibri"/>
                <a:cs typeface="Simplified Arabic"/>
              </a:rPr>
              <a:t>مصراتة</a:t>
            </a:r>
            <a:r>
              <a:rPr lang="ar-SA" dirty="0">
                <a:latin typeface="Calibri"/>
                <a:ea typeface="Calibri"/>
                <a:cs typeface="Simplified Arabic"/>
              </a:rPr>
              <a:t> أكثر من نسبة الذكور وهذا يرجع لطبيعة الحياة التي يعيشونها. والمستوى التعليمي أغلبهم من المستوى الابتدائي أو الثانوي. كما أن لديهم خبره جيده في مجال عملهم.</a:t>
            </a:r>
            <a:endParaRPr lang="en-US" dirty="0">
              <a:latin typeface="Calibri"/>
              <a:ea typeface="Calibri"/>
              <a:cs typeface="Simplified Arabic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dirty="0">
                <a:latin typeface="Calibri"/>
                <a:ea typeface="Calibri"/>
                <a:cs typeface="Simplified Arabic"/>
              </a:rPr>
              <a:t>كشفت الدراسة انه يوجد توافق على ركائز التقييم كنواتج الأداء والسلوك عند تقييم مهارات الإبداع داخل المشروع.</a:t>
            </a:r>
            <a:endParaRPr lang="en-US" dirty="0">
              <a:latin typeface="Calibri"/>
              <a:ea typeface="Calibri"/>
              <a:cs typeface="Simplified Arabic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dirty="0">
                <a:latin typeface="Calibri"/>
                <a:ea typeface="Calibri"/>
                <a:cs typeface="Simplified Arabic"/>
              </a:rPr>
              <a:t> هناك توافق بين العاملين على أن يتم توزيع فيما بينهم للقيام بأعمالهم واكتشاف المهارات التي تولد فيما بينهم</a:t>
            </a:r>
            <a:r>
              <a:rPr lang="ar-SA" dirty="0">
                <a:latin typeface="Simplified Arabic"/>
                <a:ea typeface="Times New Roman"/>
              </a:rPr>
              <a:t>. </a:t>
            </a:r>
            <a:endParaRPr lang="en-US" dirty="0">
              <a:latin typeface="Simplified Arabic"/>
              <a:ea typeface="Calibri"/>
            </a:endParaRPr>
          </a:p>
          <a:p>
            <a:pPr marL="228600" algn="justLow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SA" dirty="0">
                <a:latin typeface="Calibri"/>
                <a:ea typeface="Times New Roman"/>
                <a:cs typeface="Simplified Arabic"/>
              </a:rPr>
              <a:t> </a:t>
            </a: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7000892" y="0"/>
            <a:ext cx="2143108" cy="500066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1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الدور الرئيسي للمدير</a:t>
            </a:r>
            <a:endParaRPr lang="en-US" sz="1800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81</a:t>
            </a:fld>
            <a:endParaRPr lang="en-US" smtClean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071802" y="785794"/>
            <a:ext cx="3500462" cy="78581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تطبيق المهارات التحفيزية</a:t>
            </a:r>
            <a:endParaRPr lang="en-US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86000" y="1857364"/>
            <a:ext cx="6286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معرفة المتوقع منك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من فريقك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تحليل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تحديد القدرات لأعضاء الفريق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وضع أهداف واقعية (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 SMART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تشجيع المبادرة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تحمل المسئوليات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مشاركتهم في التفكير الاستراتيجي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المديح فقط عند الاستحقاق .</a:t>
            </a: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تطوير </a:t>
            </a:r>
            <a:r>
              <a:rPr lang="ar-SA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 تثبيت عادات العمل الجيدة .</a:t>
            </a: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2857488" y="785794"/>
            <a:ext cx="41434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الدور الرئيسي للمدير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82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3895373" y="1785926"/>
            <a:ext cx="1748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36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السيطرة</a:t>
            </a:r>
            <a:endParaRPr lang="ar-SA" sz="3600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00100" y="3143248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cs typeface="PT Bold Heading" pitchFamily="2" charset="-78"/>
              </a:rPr>
              <a:t>الهدف منها ليس كيف تخنق الفريق ....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cs typeface="PT Bold Heading" pitchFamily="2" charset="-78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cs typeface="PT Bold Heading" pitchFamily="2" charset="-78"/>
              </a:rPr>
              <a:t>و لكن كيف تجعلهم داخل إطار العمل الصحيح .</a:t>
            </a: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6357950" y="0"/>
            <a:ext cx="278605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الدور الرئيسي للمدير</a:t>
            </a:r>
            <a:endParaRPr lang="en-US" sz="2000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83</a:t>
            </a:fld>
            <a:endParaRPr lang="en-US" smtClean="0"/>
          </a:p>
        </p:txBody>
      </p:sp>
      <p:sp>
        <p:nvSpPr>
          <p:cNvPr id="5" name="مستطيل 4"/>
          <p:cNvSpPr/>
          <p:nvPr/>
        </p:nvSpPr>
        <p:spPr>
          <a:xfrm>
            <a:off x="7286644" y="714356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السيطرة</a:t>
            </a:r>
            <a:endParaRPr lang="ar-SA" sz="2800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1571612"/>
            <a:ext cx="85725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أساليب السيطرة علي الفريق متعددة </a:t>
            </a:r>
            <a:r>
              <a:rPr kumimoji="0" lang="ar-SA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متغيرة .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ar-SA" sz="2800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وتختلف من شركة إلى أخرى و من مهنة إلى أخرى و من بلد إلى آخر...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ar-SA" sz="2800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ولكن هناك أساليب </a:t>
            </a:r>
            <a:r>
              <a:rPr kumimoji="0" lang="ar-SA" sz="28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 طرق متفق عليها عالميا مثل :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ar-SA" sz="2800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الاجتماعات اليومية أو الدورية</a:t>
            </a:r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endParaRPr kumimoji="0" lang="ar-SA" sz="2800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 التقارير بأنواعها ( يومية – اسبوعية – شهرية ) </a:t>
            </a:r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endParaRPr kumimoji="0" lang="ar-SA" sz="2800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r>
              <a:rPr kumimoji="0" lang="ar-SA" sz="2800" b="1" dirty="0" smtClean="0">
                <a:latin typeface="Arial" pitchFamily="34" charset="0"/>
                <a:cs typeface="Arial" pitchFamily="34" charset="0"/>
              </a:rPr>
              <a:t> الزيارات المزدوجة ( في المبيعات )</a:t>
            </a:r>
          </a:p>
          <a:p>
            <a:pPr lvl="0" fontAlgn="auto">
              <a:spcAft>
                <a:spcPts val="0"/>
              </a:spcAft>
              <a:defRPr/>
            </a:pPr>
            <a:endParaRPr kumimoji="0" lang="ar-SA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84</a:t>
            </a:fld>
            <a:endParaRPr lang="en-US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6786578" y="642918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b="1" dirty="0" smtClean="0">
                <a:solidFill>
                  <a:srgbClr val="C00000"/>
                </a:solidFill>
                <a:cs typeface="PT Bold Heading" pitchFamily="2" charset="-78"/>
              </a:rPr>
              <a:t>السيطرة</a:t>
            </a:r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14348" y="2571744"/>
            <a:ext cx="80010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endParaRPr kumimoji="0" lang="ar-SA" sz="2800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ar-SA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ar-SA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r>
              <a:rPr kumimoji="0" lang="ar-SA" sz="3200" b="1" dirty="0" smtClean="0">
                <a:latin typeface="Arial" pitchFamily="34" charset="0"/>
                <a:cs typeface="Arial" pitchFamily="34" charset="0"/>
              </a:rPr>
              <a:t> أنواعها ( يومية – اسبوعية – شهرية ) </a:t>
            </a:r>
          </a:p>
          <a:p>
            <a:pPr lvl="0" fontAlgn="auto">
              <a:spcAft>
                <a:spcPts val="0"/>
              </a:spcAft>
              <a:buFontTx/>
              <a:buChar char="-"/>
              <a:defRPr/>
            </a:pPr>
            <a:endParaRPr kumimoji="0" lang="ar-SA" b="1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ar-SA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071934" y="1928802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التقارير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072330" y="0"/>
            <a:ext cx="207167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1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الدور الرئيسي للمدير</a:t>
            </a:r>
            <a:endParaRPr lang="en-US" sz="1800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pic>
        <p:nvPicPr>
          <p:cNvPr id="10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85</a:t>
            </a:fld>
            <a:endParaRPr lang="en-US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6357950" y="64291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ar-SA" b="1" dirty="0" smtClean="0">
                <a:solidFill>
                  <a:srgbClr val="C00000"/>
                </a:solidFill>
                <a:cs typeface="PT Bold Heading" pitchFamily="2" charset="-78"/>
              </a:rPr>
              <a:t>السيطرة</a:t>
            </a:r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428860" y="2571744"/>
            <a:ext cx="54292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ورشة عمل التقارير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715140" y="0"/>
            <a:ext cx="242886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1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الدور الرئيسي للمدير</a:t>
            </a:r>
            <a:endParaRPr lang="en-US" sz="1800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86</a:t>
            </a:fld>
            <a:endParaRPr lang="en-US" dirty="0" smtClean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619672" y="2571744"/>
            <a:ext cx="55446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ar-LY" sz="40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مستويات القيادة الإدارية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715140" y="0"/>
            <a:ext cx="242886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1800" b="1" dirty="0" smtClean="0">
                <a:solidFill>
                  <a:srgbClr val="C00000"/>
                </a:solidFill>
                <a:latin typeface="Broadway" pitchFamily="82" charset="0"/>
                <a:cs typeface="PT Bold Heading" pitchFamily="2" charset="-78"/>
              </a:rPr>
              <a:t>الدور الرئيسي للمدير</a:t>
            </a:r>
            <a:endParaRPr lang="en-US" sz="1800" b="1" dirty="0">
              <a:solidFill>
                <a:srgbClr val="C00000"/>
              </a:solidFill>
              <a:latin typeface="Broadway" pitchFamily="82" charset="0"/>
              <a:cs typeface="PT Bold Heading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386327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Y" b="1" dirty="0" smtClean="0"/>
              <a:t>لسير جيوفاني</a:t>
            </a:r>
            <a:endParaRPr lang="ar-LY" b="1" dirty="0"/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792364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87</a:t>
            </a:fld>
            <a:endParaRPr lang="en-US" dirty="0" smtClean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008784" y="0"/>
            <a:ext cx="4139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ar-LY" sz="18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مستويات القيادة الإدارية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8488" y="74898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Y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المستوي الاول</a:t>
            </a:r>
            <a:endParaRPr lang="ar-LY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195736" y="1340768"/>
            <a:ext cx="65527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Y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القيادة من المركز</a:t>
            </a:r>
          </a:p>
          <a:p>
            <a:pPr algn="ctr"/>
            <a:endParaRPr lang="ar-LY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ar-LY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تعرف المدير على مهامه الوظيفية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تقبل المسؤلية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الحرص في استخدام السلطة الجديدة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تقييم واقع العمل و مواطن القوة و الضعف لدى المرؤوسين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تكوين تصور شامل عن سير العمل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التدرج في كشف قدرلت و مهارات المرؤوسين من خلال مهام متصاعدة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9845859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88</a:t>
            </a:fld>
            <a:endParaRPr lang="en-US" dirty="0" smtClean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008784" y="0"/>
            <a:ext cx="4139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ar-LY" sz="18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مستويات القيادة الإدارية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8488" y="74898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Y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المستوي الثاني</a:t>
            </a:r>
            <a:endParaRPr lang="ar-LY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7504" y="1785926"/>
            <a:ext cx="8640960" cy="40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Y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تنمية العلاقات و تفويض الصلاحيات</a:t>
            </a:r>
          </a:p>
          <a:p>
            <a:pPr algn="ctr"/>
            <a:endParaRPr lang="ar-LY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ar-LY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الاهتمام الحقيقي بالمرؤوسين</a:t>
            </a:r>
          </a:p>
          <a:p>
            <a:endParaRPr lang="ar-L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تهيئة المرؤوسين للتطور و النمو و النجاح </a:t>
            </a:r>
          </a:p>
          <a:p>
            <a:endParaRPr lang="ar-L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بث روح الثقة بين الفريق</a:t>
            </a:r>
          </a:p>
          <a:p>
            <a:endParaRPr lang="ar-L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الاستماع لوجهات نظر الفريق</a:t>
            </a:r>
          </a:p>
          <a:p>
            <a:endParaRPr lang="ar-LY" sz="2800" b="1" dirty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اظهار الاهتمام بقدراتهم</a:t>
            </a: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7989133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89</a:t>
            </a:fld>
            <a:endParaRPr lang="en-US" dirty="0" smtClean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008784" y="0"/>
            <a:ext cx="4139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ar-LY" sz="18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مستويات القيادة الإدارية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8488" y="74898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Y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المستوي الثالث</a:t>
            </a:r>
            <a:endParaRPr lang="ar-LY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7504" y="1500174"/>
            <a:ext cx="8640960" cy="430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Y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الاهتمام بالانجاز و النتائج / القيادة للنتائج</a:t>
            </a:r>
          </a:p>
          <a:p>
            <a:pPr algn="ctr"/>
            <a:endParaRPr lang="ar-LY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ar-L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وضع اهداف صحيحة للتطوير </a:t>
            </a:r>
          </a:p>
          <a:p>
            <a:endParaRPr lang="ar-L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الشفافية بين الفريق</a:t>
            </a:r>
          </a:p>
          <a:p>
            <a:endParaRPr lang="ar-L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اجراء تغيرات و تعديلات توضح اهتمام المدير بالانجازات</a:t>
            </a:r>
          </a:p>
          <a:p>
            <a:endParaRPr lang="ar-LY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sz="2800" b="1" dirty="0" smtClean="0">
                <a:latin typeface="Arial" pitchFamily="34" charset="0"/>
                <a:cs typeface="Arial" pitchFamily="34" charset="0"/>
              </a:rPr>
              <a:t>اظهار الاهتمام بجودة الانجاز</a:t>
            </a:r>
          </a:p>
          <a:p>
            <a:endParaRPr lang="ar-LY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07931852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90</a:t>
            </a:fld>
            <a:endParaRPr lang="en-US" dirty="0" smtClean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008784" y="0"/>
            <a:ext cx="4139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ar-LY" sz="18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مستويات القيادة الإدارية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8488" y="74898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Y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المستوي الرابع</a:t>
            </a:r>
            <a:endParaRPr lang="ar-LY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7504" y="1210653"/>
            <a:ext cx="8640960" cy="459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Y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تنمية و تطوير العاملين</a:t>
            </a:r>
          </a:p>
          <a:p>
            <a:pPr algn="ctr"/>
            <a:endParaRPr lang="ar-LY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التركيز على تنمية العاملين بشكل مدروس و مخطط له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الاقتراب الدائم من المميزين في الفريق 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اظهار الاهتمام الشديد بالموارد البشرية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ابراز الفرص التي توفرها المؤسسة للعاملين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تشجيع العاملين لتحقيق فرص النجاح و التقدم</a:t>
            </a:r>
          </a:p>
          <a:p>
            <a:endParaRPr lang="ar-LY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8756678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DCDF-236D-4C79-BF9C-AA204C5F1A86}" type="slidenum">
              <a:rPr lang="ar-EG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  <p:sp>
        <p:nvSpPr>
          <p:cNvPr id="5" name="مستطيل 4"/>
          <p:cNvSpPr/>
          <p:nvPr/>
        </p:nvSpPr>
        <p:spPr>
          <a:xfrm>
            <a:off x="1043608" y="345079"/>
            <a:ext cx="792088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spcAft>
                <a:spcPts val="0"/>
              </a:spcAft>
            </a:pPr>
            <a:r>
              <a:rPr lang="ar-SA" b="1" dirty="0">
                <a:latin typeface="Calibri"/>
                <a:ea typeface="Calibri"/>
                <a:cs typeface="Simplified Arabic"/>
              </a:rPr>
              <a:t>3 التوصيات</a:t>
            </a:r>
            <a:r>
              <a:rPr lang="ar-SA" b="1" dirty="0" smtClean="0">
                <a:latin typeface="Calibri"/>
                <a:ea typeface="Calibri"/>
                <a:cs typeface="Simplified Arabic"/>
              </a:rPr>
              <a:t>:</a:t>
            </a:r>
          </a:p>
          <a:p>
            <a:pPr algn="justLow">
              <a:lnSpc>
                <a:spcPct val="150000"/>
              </a:lnSpc>
              <a:spcAft>
                <a:spcPts val="0"/>
              </a:spcAft>
            </a:pPr>
            <a:endParaRPr lang="ar-SA" sz="1600" b="1" dirty="0">
              <a:latin typeface="Calibri"/>
              <a:ea typeface="Calibri"/>
              <a:cs typeface="Simplified Arabic"/>
            </a:endParaRPr>
          </a:p>
          <a:p>
            <a:pPr algn="justLow">
              <a:lnSpc>
                <a:spcPct val="150000"/>
              </a:lnSpc>
              <a:spcAft>
                <a:spcPts val="0"/>
              </a:spcAft>
            </a:pPr>
            <a:r>
              <a:rPr lang="ar-SA" sz="1600" b="1" dirty="0" smtClean="0">
                <a:latin typeface="Calibri"/>
                <a:ea typeface="Calibri"/>
                <a:cs typeface="Simplified Arabic"/>
              </a:rPr>
              <a:t>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1143000" lvl="2" indent="-228600" algn="justLow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ar-SA" dirty="0">
                <a:latin typeface="Times New Roman"/>
                <a:ea typeface="Times New Roman"/>
                <a:cs typeface="Simplified Arabic"/>
              </a:rPr>
              <a:t>التركيز على بناء تدريب وتطوير العاملين بالمشاريع الصغيرة داخل بلدية </a:t>
            </a:r>
            <a:r>
              <a:rPr lang="ar-SA" dirty="0" err="1">
                <a:latin typeface="Times New Roman"/>
                <a:ea typeface="Times New Roman"/>
                <a:cs typeface="Simplified Arabic"/>
              </a:rPr>
              <a:t>مصراتة</a:t>
            </a:r>
            <a:r>
              <a:rPr lang="ar-SA" dirty="0">
                <a:latin typeface="Times New Roman"/>
                <a:ea typeface="Times New Roman"/>
                <a:cs typeface="Simplified Arabic"/>
              </a:rPr>
              <a:t>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1143000" lvl="2" indent="-228600" algn="justLow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ar-SA" dirty="0">
                <a:latin typeface="Times New Roman"/>
                <a:ea typeface="Times New Roman"/>
                <a:cs typeface="Simplified Arabic"/>
              </a:rPr>
              <a:t>العمل على استخدام جميع الأساليب التي تساعد على إبراز المهارات الإبداعية لجميع العاملين وعلي جميع المستويات.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1143000" lvl="2" indent="-228600" algn="justLow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ar-SA" dirty="0">
                <a:latin typeface="Times New Roman"/>
                <a:ea typeface="Times New Roman"/>
                <a:cs typeface="Simplified Arabic"/>
              </a:rPr>
              <a:t>يري </a:t>
            </a:r>
            <a:r>
              <a:rPr lang="ar-SA" dirty="0" smtClean="0">
                <a:latin typeface="Times New Roman"/>
                <a:ea typeface="Times New Roman"/>
                <a:cs typeface="Simplified Arabic"/>
              </a:rPr>
              <a:t>الباحث على </a:t>
            </a:r>
            <a:r>
              <a:rPr lang="ar-SA" dirty="0">
                <a:latin typeface="Times New Roman"/>
                <a:ea typeface="Times New Roman"/>
                <a:cs typeface="Simplified Arabic"/>
              </a:rPr>
              <a:t>ضرورة المحافظة على التوافق والاهتمام بركائز التقييم  ومعرفة أهم الوسائل الفاعلة التي تساهم في الرفع من مستوي الأداء المتميز للوصول إلى النتائج الكبرى.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1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E588A4-F58E-42D5-B9CE-AF31B0B809E1}" type="slidenum">
              <a:rPr lang="ar-EG" smtClean="0"/>
              <a:pPr/>
              <a:t>91</a:t>
            </a:fld>
            <a:endParaRPr lang="en-US" dirty="0" smtClean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008784" y="0"/>
            <a:ext cx="4139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ar-LY" sz="1800" b="1" dirty="0">
                <a:solidFill>
                  <a:srgbClr val="990000"/>
                </a:solidFill>
                <a:latin typeface="Arial" pitchFamily="34" charset="0"/>
                <a:cs typeface="PT Bold Heading" pitchFamily="2" charset="-78"/>
              </a:rPr>
              <a:t>مستويات القيادة الإدارية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8488" y="74898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Y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المستوي الخامس</a:t>
            </a:r>
            <a:endParaRPr lang="ar-LY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7504" y="1500174"/>
            <a:ext cx="8640960" cy="430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LY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التكامل / القيادة التحويلية المتكاملة</a:t>
            </a:r>
          </a:p>
          <a:p>
            <a:pPr algn="ctr"/>
            <a:endParaRPr lang="ar-LY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ar-LY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هنا في المستوى الخامس يتم احترام القائد لانجازاته و ليس لسلطته</a:t>
            </a:r>
          </a:p>
          <a:p>
            <a:endParaRPr lang="ar-LY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تكون المؤسسة انتقلت الي مستوى افضل من الوضع السابق</a:t>
            </a:r>
          </a:p>
          <a:p>
            <a:endParaRPr lang="ar-LY" b="1" dirty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العمل على العمل بعيد المدى</a:t>
            </a:r>
          </a:p>
          <a:p>
            <a:endParaRPr lang="ar-LY" b="1" dirty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تشجيع الافكار الابداعية</a:t>
            </a:r>
          </a:p>
          <a:p>
            <a:endParaRPr lang="ar-LY" b="1" dirty="0">
              <a:latin typeface="Arial" pitchFamily="34" charset="0"/>
              <a:cs typeface="Arial" pitchFamily="34" charset="0"/>
            </a:endParaRPr>
          </a:p>
          <a:p>
            <a:r>
              <a:rPr lang="ar-LY" b="1" dirty="0" smtClean="0">
                <a:latin typeface="Arial" pitchFamily="34" charset="0"/>
                <a:cs typeface="Arial" pitchFamily="34" charset="0"/>
              </a:rPr>
              <a:t>قيادة الفريق نحو التميز</a:t>
            </a:r>
          </a:p>
          <a:p>
            <a:endParaRPr lang="ar-LY" sz="2000" b="1" dirty="0" smtClean="0">
              <a:latin typeface="Arial" pitchFamily="34" charset="0"/>
              <a:cs typeface="Arial" pitchFamily="34" charset="0"/>
            </a:endParaRPr>
          </a:p>
          <a:p>
            <a:endParaRPr lang="ar-LY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431211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idx="1"/>
          </p:nvPr>
        </p:nvSpPr>
        <p:spPr>
          <a:xfrm>
            <a:off x="755650" y="1700213"/>
            <a:ext cx="7618413" cy="2300287"/>
          </a:xfrm>
          <a:noFill/>
        </p:spPr>
        <p:txBody>
          <a:bodyPr lIns="92075" tIns="46038" rIns="0" bIns="46038"/>
          <a:lstStyle/>
          <a:p>
            <a:pPr marL="711200" indent="-711200" eaLnBrk="1" hangingPunct="1">
              <a:buFontTx/>
              <a:buNone/>
            </a:pPr>
            <a:endParaRPr lang="ar-SA" sz="2800" smtClean="0"/>
          </a:p>
          <a:p>
            <a:pPr marL="711200" indent="-711200" eaLnBrk="1" hangingPunct="1">
              <a:buFontTx/>
              <a:buNone/>
            </a:pPr>
            <a:endParaRPr lang="ar-EG" sz="2800" smtClean="0"/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5EA9D8-E1E0-47D1-B412-4AFA7F09B41B}" type="slidenum">
              <a:rPr lang="ar-EG" smtClean="0"/>
              <a:pPr/>
              <a:t>92</a:t>
            </a:fld>
            <a:endParaRPr lang="en-US" dirty="0" smtClean="0"/>
          </a:p>
        </p:txBody>
      </p:sp>
      <p:sp>
        <p:nvSpPr>
          <p:cNvPr id="11" name="Cloud Callout 10"/>
          <p:cNvSpPr/>
          <p:nvPr/>
        </p:nvSpPr>
        <p:spPr bwMode="auto">
          <a:xfrm>
            <a:off x="214282" y="2214554"/>
            <a:ext cx="8715436" cy="2786082"/>
          </a:xfrm>
          <a:prstGeom prst="cloudCallout">
            <a:avLst>
              <a:gd name="adj1" fmla="val 21968"/>
              <a:gd name="adj2" fmla="val -92275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E35A8E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0" dist="254000" algn="l" rotWithShape="0">
              <a:srgbClr val="FFCCFF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CCFF"/>
            </a:extrusionClr>
            <a:contourClr>
              <a:srgbClr val="FFCCFF"/>
            </a:contourClr>
          </a:sp3d>
        </p:spPr>
        <p:txBody>
          <a:bodyPr wrap="none"/>
          <a:lstStyle/>
          <a:p>
            <a:pPr>
              <a:defRPr/>
            </a:pPr>
            <a:r>
              <a:rPr lang="ar-SA" altLang="en-US" sz="3600" b="1" dirty="0" smtClean="0">
                <a:solidFill>
                  <a:srgbClr val="C20416"/>
                </a:solidFill>
                <a:cs typeface="PT Bold Heading" pitchFamily="2" charset="-78"/>
              </a:rPr>
              <a:t>الاجتماعات الأسبوعية </a:t>
            </a:r>
            <a:r>
              <a:rPr lang="ar-EG" altLang="en-US" sz="3600" b="1" dirty="0" smtClean="0">
                <a:solidFill>
                  <a:srgbClr val="C20416"/>
                </a:solidFill>
                <a:cs typeface="PT Bold Heading" pitchFamily="2" charset="-78"/>
              </a:rPr>
              <a:t>الناجحة</a:t>
            </a:r>
            <a:endParaRPr lang="ar-EG" altLang="en-US" sz="3600" b="1" dirty="0">
              <a:solidFill>
                <a:srgbClr val="C20416"/>
              </a:solidFill>
              <a:cs typeface="PT Bold Heading" pitchFamily="2" charset="-78"/>
            </a:endParaRPr>
          </a:p>
          <a:p>
            <a:pPr algn="ctr">
              <a:defRPr/>
            </a:pPr>
            <a:r>
              <a:rPr lang="en-US" sz="4000" dirty="0">
                <a:solidFill>
                  <a:srgbClr val="C20416"/>
                </a:solidFill>
                <a:latin typeface="Broadway" pitchFamily="82" charset="0"/>
                <a:cs typeface="+mn-cs"/>
              </a:rPr>
              <a:t>Steps to Successful </a:t>
            </a:r>
          </a:p>
          <a:p>
            <a:pPr algn="ctr">
              <a:defRPr/>
            </a:pPr>
            <a:r>
              <a:rPr lang="en-US" sz="4000" dirty="0" smtClean="0">
                <a:solidFill>
                  <a:srgbClr val="C20416"/>
                </a:solidFill>
                <a:latin typeface="Broadway" pitchFamily="82" charset="0"/>
                <a:cs typeface="+mn-cs"/>
              </a:rPr>
              <a:t>meeting</a:t>
            </a:r>
            <a:endParaRPr lang="en-US" sz="4000" dirty="0">
              <a:solidFill>
                <a:srgbClr val="C20416"/>
              </a:solidFill>
              <a:latin typeface="Broadway" pitchFamily="82" charset="0"/>
              <a:cs typeface="+mn-cs"/>
            </a:endParaRPr>
          </a:p>
          <a:p>
            <a:pPr>
              <a:defRPr/>
            </a:pPr>
            <a:endParaRPr lang="en-US" altLang="en-US" dirty="0">
              <a:solidFill>
                <a:srgbClr val="E35A8E"/>
              </a:solidFill>
              <a:cs typeface="Andalus" pitchFamily="2" charset="-78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714348" y="2357430"/>
            <a:ext cx="8102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ar-SA" sz="2800" b="1" dirty="0" smtClean="0">
                <a:cs typeface="Times New Roman" pitchFamily="18" charset="0"/>
              </a:rPr>
              <a:t>الاستمرار في الأعمال المتفق عليها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ar-SA" sz="2800" b="1" dirty="0" smtClean="0">
                <a:cs typeface="Times New Roman" pitchFamily="18" charset="0"/>
              </a:rPr>
              <a:t>وضع قواعد أو طرق جديدة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ar-SA" sz="2800" b="1" dirty="0" smtClean="0">
                <a:cs typeface="Times New Roman" pitchFamily="18" charset="0"/>
              </a:rPr>
              <a:t>التحفيز للفريق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ar-SA" sz="2800" b="1" dirty="0" smtClean="0">
                <a:cs typeface="Times New Roman" pitchFamily="18" charset="0"/>
              </a:rPr>
              <a:t>السيطرة على الفريق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ar-SA" sz="2800" b="1" dirty="0" smtClean="0">
                <a:cs typeface="Times New Roman" pitchFamily="18" charset="0"/>
              </a:rPr>
              <a:t>التدريب</a:t>
            </a:r>
            <a:endParaRPr lang="ar-SA" sz="2800" b="1" dirty="0">
              <a:cs typeface="Times New Roman" pitchFamily="18" charset="0"/>
            </a:endParaRPr>
          </a:p>
        </p:txBody>
      </p:sp>
      <p:sp>
        <p:nvSpPr>
          <p:cNvPr id="624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64AC5A-83B6-45E2-8B73-D73280CD8CA2}" type="slidenum">
              <a:rPr lang="ar-EG" smtClean="0"/>
              <a:pPr/>
              <a:t>93</a:t>
            </a:fld>
            <a:endParaRPr lang="en-US" dirty="0" smtClean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857488" y="1071546"/>
            <a:ext cx="3643338" cy="85725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أهداف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 الاجتماعات</a:t>
            </a:r>
            <a:endParaRPr lang="en-US" sz="32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57752" y="428604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ar-SA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الاجتماعات اليومية أو الدورية</a:t>
            </a:r>
          </a:p>
        </p:txBody>
      </p:sp>
      <p:pic>
        <p:nvPicPr>
          <p:cNvPr id="7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84213" y="1785926"/>
            <a:ext cx="8102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ar-SA" sz="2800" b="1" dirty="0" smtClean="0">
                <a:cs typeface="Times New Roman" pitchFamily="18" charset="0"/>
              </a:rPr>
              <a:t>المؤسسات التي تعمل دوام أو يوم كامل ( الإنتاجية + مصانع + خدمات 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ar-SA" sz="2800" b="1" dirty="0" smtClean="0">
                <a:cs typeface="Times New Roman" pitchFamily="18" charset="0"/>
              </a:rPr>
              <a:t>الشركات الإدارية و الفنية 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ar-SA" sz="2800" b="1" dirty="0" smtClean="0">
                <a:cs typeface="Times New Roman" pitchFamily="18" charset="0"/>
              </a:rPr>
              <a:t>يفضل اجتماع يومي صباحي لمدة نصف ساعة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ar-SA" sz="2800" b="1" dirty="0" smtClean="0">
                <a:cs typeface="Times New Roman" pitchFamily="18" charset="0"/>
              </a:rPr>
              <a:t>+ اجتماع </a:t>
            </a:r>
            <a:r>
              <a:rPr lang="ar-SA" sz="2800" b="1" dirty="0" err="1" smtClean="0">
                <a:cs typeface="Times New Roman" pitchFamily="18" charset="0"/>
              </a:rPr>
              <a:t>اسبوعي</a:t>
            </a:r>
            <a:r>
              <a:rPr lang="ar-SA" sz="2800" b="1" dirty="0" smtClean="0">
                <a:cs typeface="Times New Roman" pitchFamily="18" charset="0"/>
              </a:rPr>
              <a:t> يبدأ غالبا صباح اليوم بعد الأجازة و لمدة ساعة على الأقل 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ar-SA" sz="2800" b="1" dirty="0" smtClean="0">
                <a:cs typeface="Times New Roman" pitchFamily="18" charset="0"/>
              </a:rPr>
              <a:t>+ اجتماع شهري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ar-SA" sz="2800" b="1" dirty="0" smtClean="0">
                <a:cs typeface="Times New Roman" pitchFamily="18" charset="0"/>
              </a:rPr>
              <a:t>+ اجتماع ربع سنوي .</a:t>
            </a:r>
          </a:p>
        </p:txBody>
      </p:sp>
      <p:sp>
        <p:nvSpPr>
          <p:cNvPr id="624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64AC5A-83B6-45E2-8B73-D73280CD8CA2}" type="slidenum">
              <a:rPr lang="ar-EG" smtClean="0"/>
              <a:pPr/>
              <a:t>94</a:t>
            </a:fld>
            <a:endParaRPr lang="en-US" dirty="0" smtClean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285984" y="642918"/>
            <a:ext cx="5429288" cy="78581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cs typeface="PT Bold Heading" pitchFamily="2" charset="-78"/>
              </a:rPr>
              <a:t>الأوقات المناسبة لتنظيم الاجتماعات</a:t>
            </a:r>
            <a:endParaRPr lang="en-US" sz="2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34"/>
          <p:cNvSpPr>
            <a:spLocks noChangeArrowheads="1"/>
          </p:cNvSpPr>
          <p:nvPr/>
        </p:nvSpPr>
        <p:spPr bwMode="auto">
          <a:xfrm>
            <a:off x="1828806" y="3640141"/>
            <a:ext cx="1368425" cy="431801"/>
          </a:xfrm>
          <a:prstGeom prst="downArrow">
            <a:avLst>
              <a:gd name="adj1" fmla="val 29333"/>
              <a:gd name="adj2" fmla="val 3241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6" name="AutoShape 31"/>
          <p:cNvSpPr>
            <a:spLocks noChangeArrowheads="1"/>
          </p:cNvSpPr>
          <p:nvPr/>
        </p:nvSpPr>
        <p:spPr bwMode="auto">
          <a:xfrm>
            <a:off x="4060831" y="3640141"/>
            <a:ext cx="1368425" cy="360363"/>
          </a:xfrm>
          <a:prstGeom prst="downArrow">
            <a:avLst>
              <a:gd name="adj1" fmla="val 29333"/>
              <a:gd name="adj2" fmla="val 3241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48" name="AutoShape 7"/>
          <p:cNvSpPr>
            <a:spLocks noChangeArrowheads="1"/>
          </p:cNvSpPr>
          <p:nvPr/>
        </p:nvSpPr>
        <p:spPr bwMode="auto">
          <a:xfrm>
            <a:off x="2214546" y="500042"/>
            <a:ext cx="5000660" cy="714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2800" b="1" dirty="0">
                <a:solidFill>
                  <a:srgbClr val="C00000"/>
                </a:solidFill>
                <a:cs typeface="Andalus" pitchFamily="2" charset="-78"/>
              </a:rPr>
              <a:t>1 </a:t>
            </a:r>
            <a:r>
              <a:rPr lang="ar-EG" sz="3200" b="1" dirty="0">
                <a:solidFill>
                  <a:srgbClr val="C00000"/>
                </a:solidFill>
                <a:cs typeface="Andalus" pitchFamily="2" charset="-78"/>
              </a:rPr>
              <a:t>. </a:t>
            </a:r>
            <a:r>
              <a:rPr lang="ar-SA" sz="2800" b="1" dirty="0">
                <a:solidFill>
                  <a:srgbClr val="C00000"/>
                </a:solidFill>
                <a:cs typeface="PT Bold Heading" pitchFamily="2" charset="-78"/>
              </a:rPr>
              <a:t>التخطيط</a:t>
            </a:r>
            <a:r>
              <a:rPr lang="ar-SA" sz="3200" b="1" dirty="0">
                <a:solidFill>
                  <a:srgbClr val="C00000"/>
                </a:solidFill>
                <a:cs typeface="PT Bold Heading" pitchFamily="2" charset="-78"/>
              </a:rPr>
              <a:t> و التنظيم </a:t>
            </a:r>
            <a:r>
              <a:rPr lang="ar-SA" sz="3200" b="1" dirty="0" smtClean="0">
                <a:solidFill>
                  <a:srgbClr val="C00000"/>
                </a:solidFill>
                <a:cs typeface="PT Bold Heading" pitchFamily="2" charset="-78"/>
              </a:rPr>
              <a:t>للاجتماع</a:t>
            </a:r>
            <a:endParaRPr lang="en-US" sz="2800" b="1" dirty="0">
              <a:solidFill>
                <a:srgbClr val="C00000"/>
              </a:solidFill>
              <a:cs typeface="PT Bold Heading" pitchFamily="2" charset="-78"/>
            </a:endParaRPr>
          </a:p>
        </p:txBody>
      </p:sp>
      <p:grpSp>
        <p:nvGrpSpPr>
          <p:cNvPr id="2" name="Organization Chart 10"/>
          <p:cNvGrpSpPr>
            <a:grpSpLocks/>
          </p:cNvGrpSpPr>
          <p:nvPr/>
        </p:nvGrpSpPr>
        <p:grpSpPr bwMode="auto">
          <a:xfrm>
            <a:off x="1857356" y="1428044"/>
            <a:ext cx="5450262" cy="2159700"/>
            <a:chOff x="897" y="1639"/>
            <a:chExt cx="2880" cy="1099"/>
          </a:xfrm>
          <a:noFill/>
        </p:grpSpPr>
        <p:cxnSp>
          <p:nvCxnSpPr>
            <p:cNvPr id="1028" name="_s1028"/>
            <p:cNvCxnSpPr>
              <a:cxnSpLocks noChangeShapeType="1"/>
              <a:stCxn id="24" idx="0"/>
              <a:endCxn id="21" idx="2"/>
            </p:cNvCxnSpPr>
            <p:nvPr/>
          </p:nvCxnSpPr>
          <p:spPr bwMode="auto">
            <a:xfrm rot="16200000" flipV="1">
              <a:off x="2678" y="1783"/>
              <a:ext cx="338" cy="995"/>
            </a:xfrm>
            <a:prstGeom prst="bentConnector3">
              <a:avLst>
                <a:gd name="adj1" fmla="val 50000"/>
              </a:avLst>
            </a:prstGeom>
            <a:grpFill/>
            <a:ln w="25400" cmpd="sng">
              <a:solidFill>
                <a:srgbClr val="E35A8E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  <a:stCxn id="23" idx="0"/>
              <a:endCxn id="21" idx="2"/>
            </p:cNvCxnSpPr>
            <p:nvPr/>
          </p:nvCxnSpPr>
          <p:spPr bwMode="auto">
            <a:xfrm rot="5400000" flipH="1" flipV="1">
              <a:off x="2174" y="2275"/>
              <a:ext cx="338" cy="12"/>
            </a:xfrm>
            <a:prstGeom prst="straightConnector1">
              <a:avLst/>
            </a:prstGeom>
            <a:grpFill/>
            <a:ln w="25400" cmpd="sng">
              <a:solidFill>
                <a:srgbClr val="E35A8E"/>
              </a:solidFill>
              <a:round/>
              <a:headEnd/>
              <a:tailEnd/>
            </a:ln>
          </p:spPr>
        </p:cxnSp>
        <p:cxnSp>
          <p:nvCxnSpPr>
            <p:cNvPr id="1030" name="_s1030"/>
            <p:cNvCxnSpPr>
              <a:cxnSpLocks noChangeShapeType="1"/>
              <a:stCxn id="22" idx="0"/>
              <a:endCxn id="21" idx="2"/>
            </p:cNvCxnSpPr>
            <p:nvPr/>
          </p:nvCxnSpPr>
          <p:spPr bwMode="auto">
            <a:xfrm rot="5400000" flipH="1" flipV="1">
              <a:off x="1670" y="1771"/>
              <a:ext cx="338" cy="1020"/>
            </a:xfrm>
            <a:prstGeom prst="bentConnector3">
              <a:avLst>
                <a:gd name="adj1" fmla="val 50000"/>
              </a:avLst>
            </a:prstGeom>
            <a:grpFill/>
            <a:ln w="25400" cmpd="sng">
              <a:solidFill>
                <a:srgbClr val="E35A8E"/>
              </a:solidFill>
              <a:miter lim="800000"/>
              <a:headEnd/>
              <a:tailEnd/>
            </a:ln>
          </p:spPr>
        </p:cxnSp>
        <p:sp>
          <p:nvSpPr>
            <p:cNvPr id="21" name="_s1031"/>
            <p:cNvSpPr>
              <a:spLocks noChangeArrowheads="1"/>
            </p:cNvSpPr>
            <p:nvPr/>
          </p:nvSpPr>
          <p:spPr bwMode="auto">
            <a:xfrm>
              <a:off x="1930" y="1639"/>
              <a:ext cx="839" cy="473"/>
            </a:xfrm>
            <a:prstGeom prst="roundRect">
              <a:avLst>
                <a:gd name="adj" fmla="val 16667"/>
              </a:avLst>
            </a:prstGeom>
            <a:grpFill/>
            <a:ln w="25400" cmpd="sng">
              <a:solidFill>
                <a:srgbClr val="002060"/>
              </a:solidFill>
              <a:round/>
              <a:headEnd/>
              <a:tailEnd/>
            </a:ln>
          </p:spPr>
          <p:txBody>
            <a:bodyPr wrap="none" lIns="89703" tIns="44852" rIns="89703" bIns="44852" anchor="ctr"/>
            <a:lstStyle/>
            <a:p>
              <a:pPr algn="ctr">
                <a:defRPr/>
              </a:pPr>
              <a:r>
                <a:rPr lang="ar-SA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PT Bold Heading" pitchFamily="2" charset="-78"/>
                </a:rPr>
                <a:t>الاستعداد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endParaRPr>
            </a:p>
          </p:txBody>
        </p:sp>
        <p:sp>
          <p:nvSpPr>
            <p:cNvPr id="22" name="_s1032"/>
            <p:cNvSpPr>
              <a:spLocks noChangeArrowheads="1"/>
            </p:cNvSpPr>
            <p:nvPr/>
          </p:nvSpPr>
          <p:spPr bwMode="auto">
            <a:xfrm>
              <a:off x="897" y="2450"/>
              <a:ext cx="864" cy="288"/>
            </a:xfrm>
            <a:prstGeom prst="roundRect">
              <a:avLst>
                <a:gd name="adj" fmla="val 37255"/>
              </a:avLst>
            </a:prstGeom>
            <a:grpFill/>
            <a:ln w="25400" cmpd="sng">
              <a:solidFill>
                <a:srgbClr val="E35A8E"/>
              </a:solidFill>
              <a:round/>
              <a:headEnd/>
              <a:tailEnd/>
            </a:ln>
          </p:spPr>
          <p:txBody>
            <a:bodyPr wrap="none" lIns="89703" tIns="44852" rIns="89703" bIns="44852" anchor="ctr"/>
            <a:lstStyle/>
            <a:p>
              <a:pPr algn="ctr">
                <a:defRPr/>
              </a:pPr>
              <a:r>
                <a:rPr lang="ar-SA" sz="2800" b="1" dirty="0">
                  <a:solidFill>
                    <a:srgbClr val="002060"/>
                  </a:solidFill>
                  <a:cs typeface="Times New Roman" pitchFamily="18" charset="0"/>
                </a:rPr>
                <a:t>الادوات</a:t>
              </a:r>
              <a:endParaRPr lang="en-US" sz="2800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23" name="_s1033"/>
            <p:cNvSpPr>
              <a:spLocks noChangeArrowheads="1"/>
            </p:cNvSpPr>
            <p:nvPr/>
          </p:nvSpPr>
          <p:spPr bwMode="auto">
            <a:xfrm>
              <a:off x="1905" y="2450"/>
              <a:ext cx="864" cy="288"/>
            </a:xfrm>
            <a:prstGeom prst="roundRect">
              <a:avLst>
                <a:gd name="adj" fmla="val 40196"/>
              </a:avLst>
            </a:prstGeom>
            <a:grpFill/>
            <a:ln w="25400" cmpd="sng">
              <a:solidFill>
                <a:srgbClr val="E35A8E"/>
              </a:solidFill>
              <a:round/>
              <a:headEnd/>
              <a:tailEnd/>
            </a:ln>
          </p:spPr>
          <p:txBody>
            <a:bodyPr wrap="none" lIns="89703" tIns="44852" rIns="89703" bIns="44852" anchor="ctr"/>
            <a:lstStyle/>
            <a:p>
              <a:pPr algn="ctr">
                <a:defRPr/>
              </a:pPr>
              <a:r>
                <a:rPr lang="ar-SA" sz="2800" b="1" dirty="0" smtClean="0">
                  <a:solidFill>
                    <a:srgbClr val="002060"/>
                  </a:solidFill>
                  <a:cs typeface="Times New Roman" pitchFamily="18" charset="0"/>
                </a:rPr>
                <a:t>التقارير</a:t>
              </a:r>
              <a:endParaRPr lang="en-US" sz="2800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  <p:sp>
          <p:nvSpPr>
            <p:cNvPr id="24" name="_s1034"/>
            <p:cNvSpPr>
              <a:spLocks noChangeArrowheads="1"/>
            </p:cNvSpPr>
            <p:nvPr/>
          </p:nvSpPr>
          <p:spPr bwMode="auto">
            <a:xfrm>
              <a:off x="2913" y="2450"/>
              <a:ext cx="864" cy="288"/>
            </a:xfrm>
            <a:prstGeom prst="roundRect">
              <a:avLst>
                <a:gd name="adj" fmla="val 43138"/>
              </a:avLst>
            </a:prstGeom>
            <a:grpFill/>
            <a:ln w="25400" cmpd="sng">
              <a:solidFill>
                <a:srgbClr val="E35A8E"/>
              </a:solidFill>
              <a:round/>
              <a:headEnd/>
              <a:tailEnd/>
            </a:ln>
          </p:spPr>
          <p:txBody>
            <a:bodyPr wrap="none" lIns="89703" tIns="44852" rIns="89703" bIns="44852" anchor="ctr"/>
            <a:lstStyle/>
            <a:p>
              <a:pPr algn="ctr">
                <a:defRPr/>
              </a:pPr>
              <a:r>
                <a:rPr lang="ar-SA" sz="2800" b="1" dirty="0">
                  <a:solidFill>
                    <a:srgbClr val="002060"/>
                  </a:solidFill>
                  <a:cs typeface="Times New Roman" pitchFamily="18" charset="0"/>
                </a:rPr>
                <a:t>المظهر</a:t>
              </a:r>
              <a:endParaRPr lang="en-US" sz="2800" b="1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</p:grpSp>
      <p:sp>
        <p:nvSpPr>
          <p:cNvPr id="61450" name="AutoShape 19"/>
          <p:cNvSpPr>
            <a:spLocks noChangeArrowheads="1"/>
          </p:cNvSpPr>
          <p:nvPr/>
        </p:nvSpPr>
        <p:spPr bwMode="auto">
          <a:xfrm>
            <a:off x="3357554" y="4000504"/>
            <a:ext cx="3143272" cy="719138"/>
          </a:xfrm>
          <a:prstGeom prst="flowChartAlternateProcess">
            <a:avLst/>
          </a:prstGeom>
          <a:noFill/>
          <a:ln w="25400">
            <a:solidFill>
              <a:srgbClr val="E35A8E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ar-SA" sz="2800" b="1" dirty="0">
                <a:solidFill>
                  <a:srgbClr val="002060"/>
                </a:solidFill>
                <a:cs typeface="Times New Roman" pitchFamily="18" charset="0"/>
              </a:rPr>
              <a:t>مراجعة أخر </a:t>
            </a:r>
            <a:r>
              <a:rPr lang="ar-SA" sz="2800" b="1" dirty="0" smtClean="0">
                <a:solidFill>
                  <a:srgbClr val="002060"/>
                </a:solidFill>
                <a:cs typeface="Times New Roman" pitchFamily="18" charset="0"/>
              </a:rPr>
              <a:t>تقارير الفريق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1452" name="AutoShape 25"/>
          <p:cNvSpPr>
            <a:spLocks noChangeArrowheads="1"/>
          </p:cNvSpPr>
          <p:nvPr/>
        </p:nvSpPr>
        <p:spPr bwMode="auto">
          <a:xfrm>
            <a:off x="684213" y="4143380"/>
            <a:ext cx="2303462" cy="571504"/>
          </a:xfrm>
          <a:prstGeom prst="flowChartAlternateProcess">
            <a:avLst/>
          </a:prstGeom>
          <a:noFill/>
          <a:ln w="25400">
            <a:solidFill>
              <a:srgbClr val="E35A8E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ar-SA" sz="2800" b="1" dirty="0" smtClean="0">
                <a:solidFill>
                  <a:srgbClr val="002060"/>
                </a:solidFill>
                <a:cs typeface="Times New Roman" pitchFamily="18" charset="0"/>
              </a:rPr>
              <a:t>مكان الاجتماع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1455" name="AutoShape 29"/>
          <p:cNvSpPr>
            <a:spLocks noChangeArrowheads="1"/>
          </p:cNvSpPr>
          <p:nvPr/>
        </p:nvSpPr>
        <p:spPr bwMode="auto">
          <a:xfrm>
            <a:off x="684213" y="4857760"/>
            <a:ext cx="2303462" cy="571505"/>
          </a:xfrm>
          <a:prstGeom prst="flowChartAlternateProcess">
            <a:avLst/>
          </a:prstGeom>
          <a:noFill/>
          <a:ln w="25400">
            <a:solidFill>
              <a:srgbClr val="E35A8E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ar-SA" sz="2800" b="1" dirty="0" smtClean="0">
                <a:solidFill>
                  <a:srgbClr val="002060"/>
                </a:solidFill>
                <a:cs typeface="Times New Roman" pitchFamily="18" charset="0"/>
              </a:rPr>
              <a:t>جدول الاعمال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1456" name="AutoShape 30"/>
          <p:cNvSpPr>
            <a:spLocks noChangeArrowheads="1"/>
          </p:cNvSpPr>
          <p:nvPr/>
        </p:nvSpPr>
        <p:spPr bwMode="auto">
          <a:xfrm>
            <a:off x="684213" y="5572140"/>
            <a:ext cx="2303462" cy="500065"/>
          </a:xfrm>
          <a:prstGeom prst="flowChartAlternateProcess">
            <a:avLst/>
          </a:prstGeom>
          <a:noFill/>
          <a:ln w="25400">
            <a:solidFill>
              <a:srgbClr val="E35A8E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r>
              <a:rPr lang="ar-SA" sz="2800" b="1" dirty="0" smtClean="0">
                <a:solidFill>
                  <a:srgbClr val="002060"/>
                </a:solidFill>
                <a:cs typeface="Times New Roman" pitchFamily="18" charset="0"/>
              </a:rPr>
              <a:t>الأدوات </a:t>
            </a:r>
            <a:r>
              <a:rPr lang="ar-SA" sz="2800" b="1" dirty="0">
                <a:solidFill>
                  <a:srgbClr val="002060"/>
                </a:solidFill>
                <a:cs typeface="Times New Roman" pitchFamily="18" charset="0"/>
              </a:rPr>
              <a:t>الكتابية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1459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B1B6AA-0E60-4953-97AF-297A91E16337}" type="slidenum">
              <a:rPr lang="ar-EG" smtClean="0"/>
              <a:pPr/>
              <a:t>95</a:t>
            </a:fld>
            <a:endParaRPr lang="en-US" dirty="0" smtClean="0"/>
          </a:p>
        </p:txBody>
      </p:sp>
      <p:pic>
        <p:nvPicPr>
          <p:cNvPr id="18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84213" y="2636838"/>
            <a:ext cx="8102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ar-S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PT Bold Heading" pitchFamily="2" charset="-78"/>
              </a:rPr>
              <a:t>الاهداف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ar-SA" sz="2800" b="1" dirty="0">
                <a:cs typeface="Times New Roman" pitchFamily="18" charset="0"/>
              </a:rPr>
              <a:t>اسال نفسك </a:t>
            </a:r>
            <a:r>
              <a:rPr lang="ar-SA" sz="2800" b="1" dirty="0" smtClean="0">
                <a:cs typeface="Times New Roman" pitchFamily="18" charset="0"/>
              </a:rPr>
              <a:t>كيف </a:t>
            </a:r>
            <a:r>
              <a:rPr lang="ar-SA" sz="2800" b="1" dirty="0">
                <a:cs typeface="Times New Roman" pitchFamily="18" charset="0"/>
              </a:rPr>
              <a:t>اقنع </a:t>
            </a:r>
            <a:r>
              <a:rPr lang="ar-SA" sz="2800" b="1" dirty="0" smtClean="0">
                <a:cs typeface="Times New Roman" pitchFamily="18" charset="0"/>
              </a:rPr>
              <a:t>الزميل أو الفريق </a:t>
            </a:r>
            <a:r>
              <a:rPr lang="ar-SA" sz="2800" b="1" dirty="0">
                <a:cs typeface="Times New Roman" pitchFamily="18" charset="0"/>
              </a:rPr>
              <a:t>بان يزيد من </a:t>
            </a:r>
            <a:r>
              <a:rPr lang="ar-SA" sz="2800" b="1" dirty="0" smtClean="0">
                <a:cs typeface="Times New Roman" pitchFamily="18" charset="0"/>
              </a:rPr>
              <a:t>أداءه مع الشركة و ابدا </a:t>
            </a:r>
            <a:r>
              <a:rPr lang="ar-SA" sz="2800" b="1" dirty="0">
                <a:cs typeface="Times New Roman" pitchFamily="18" charset="0"/>
              </a:rPr>
              <a:t>بالتمهيد </a:t>
            </a:r>
            <a:r>
              <a:rPr lang="ar-SA" sz="2800" b="1" dirty="0" smtClean="0">
                <a:cs typeface="Times New Roman" pitchFamily="18" charset="0"/>
              </a:rPr>
              <a:t>له</a:t>
            </a:r>
            <a:endParaRPr lang="ar-SA" sz="2800" b="1" dirty="0">
              <a:cs typeface="Times New Roman" pitchFamily="18" charset="0"/>
            </a:endParaRPr>
          </a:p>
        </p:txBody>
      </p:sp>
      <p:sp>
        <p:nvSpPr>
          <p:cNvPr id="624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64AC5A-83B6-45E2-8B73-D73280CD8CA2}" type="slidenum">
              <a:rPr lang="ar-EG" smtClean="0"/>
              <a:pPr/>
              <a:t>96</a:t>
            </a:fld>
            <a:endParaRPr lang="en-US" dirty="0" smtClean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214546" y="571480"/>
            <a:ext cx="4572032" cy="100013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التخطيط </a:t>
            </a:r>
            <a:r>
              <a:rPr lang="ar-SA" sz="2800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و التنظيم </a:t>
            </a:r>
            <a:r>
              <a:rPr lang="ar-SA" sz="28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للاجتماع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79512" y="3000372"/>
            <a:ext cx="8643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  <a:defRPr/>
            </a:pPr>
            <a:r>
              <a:rPr lang="ar-SA" sz="2800" b="1" dirty="0" smtClean="0">
                <a:cs typeface="Times New Roman" pitchFamily="18" charset="0"/>
              </a:rPr>
              <a:t>فكر </a:t>
            </a:r>
            <a:r>
              <a:rPr lang="ar-SA" sz="2800" b="1" dirty="0">
                <a:cs typeface="Times New Roman" pitchFamily="18" charset="0"/>
              </a:rPr>
              <a:t>فى نوع الاسئلة و المخاوف التى يمكن لهذا </a:t>
            </a:r>
            <a:r>
              <a:rPr lang="ar-SA" sz="2800" b="1" dirty="0" smtClean="0">
                <a:cs typeface="Times New Roman" pitchFamily="18" charset="0"/>
              </a:rPr>
              <a:t>الزميل </a:t>
            </a:r>
            <a:r>
              <a:rPr lang="ar-SA" sz="2800" b="1" dirty="0" err="1">
                <a:cs typeface="Times New Roman" pitchFamily="18" charset="0"/>
              </a:rPr>
              <a:t>ان</a:t>
            </a:r>
            <a:r>
              <a:rPr lang="ar-SA" sz="2800" b="1" dirty="0">
                <a:cs typeface="Times New Roman" pitchFamily="18" charset="0"/>
              </a:rPr>
              <a:t> </a:t>
            </a:r>
            <a:r>
              <a:rPr lang="ar-SA" sz="2800" b="1" dirty="0" smtClean="0">
                <a:cs typeface="Times New Roman" pitchFamily="18" charset="0"/>
              </a:rPr>
              <a:t>يسألها </a:t>
            </a:r>
            <a:r>
              <a:rPr lang="ar-SA" sz="2800" b="1" dirty="0">
                <a:cs typeface="Times New Roman" pitchFamily="18" charset="0"/>
              </a:rPr>
              <a:t>لك</a:t>
            </a:r>
          </a:p>
          <a:p>
            <a:pPr marL="457200" indent="-457200">
              <a:spcBef>
                <a:spcPct val="50000"/>
              </a:spcBef>
              <a:buFontTx/>
              <a:buChar char="•"/>
              <a:defRPr/>
            </a:pPr>
            <a:r>
              <a:rPr lang="ar-SA" sz="2800" b="1" dirty="0">
                <a:cs typeface="Times New Roman" pitchFamily="18" charset="0"/>
              </a:rPr>
              <a:t>مثال : سلوك </a:t>
            </a:r>
            <a:r>
              <a:rPr lang="ar-SA" sz="2800" b="1" dirty="0" smtClean="0">
                <a:cs typeface="Times New Roman" pitchFamily="18" charset="0"/>
              </a:rPr>
              <a:t>الزميل </a:t>
            </a:r>
            <a:r>
              <a:rPr lang="ar-SA" sz="2800" b="1" dirty="0">
                <a:cs typeface="Times New Roman" pitchFamily="18" charset="0"/>
              </a:rPr>
              <a:t>سلبى تجاه اقتراحك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ar-SA" sz="2800" b="1" dirty="0">
                <a:cs typeface="Times New Roman" pitchFamily="18" charset="0"/>
              </a:rPr>
              <a:t>			قم بتحضير عرض لا يمكن رفضه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634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5A4FDE-D146-48F6-95FE-4855D4FBEAFC}" type="slidenum">
              <a:rPr lang="ar-EG" smtClean="0"/>
              <a:pPr/>
              <a:t>97</a:t>
            </a:fld>
            <a:endParaRPr lang="en-US" dirty="0" smtClean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643041" y="1000108"/>
            <a:ext cx="5715041" cy="100013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  <a:cs typeface="Andalus" pitchFamily="2" charset="-78"/>
              </a:rPr>
              <a:t>1 </a:t>
            </a:r>
            <a:r>
              <a:rPr lang="ar-EG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ar-SA" sz="3200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التخطيط و التنظيم </a:t>
            </a:r>
            <a:r>
              <a:rPr lang="ar-SA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للاجتماع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11560" y="1357298"/>
            <a:ext cx="81375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EG" altLang="en-US" sz="3200" b="1" dirty="0">
                <a:solidFill>
                  <a:srgbClr val="C204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فلسفة المصلحة </a:t>
            </a:r>
            <a:r>
              <a:rPr lang="ar-EG" altLang="en-US" sz="3200" b="1" dirty="0" smtClean="0">
                <a:solidFill>
                  <a:srgbClr val="C204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المتبادلة</a:t>
            </a:r>
            <a:endParaRPr lang="ar-SA" altLang="en-US" sz="3200" b="1" dirty="0" smtClean="0">
              <a:solidFill>
                <a:srgbClr val="C2041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ar-EG" altLang="en-US" sz="3200" b="1" dirty="0">
              <a:solidFill>
                <a:srgbClr val="C2041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PT Bold Heading" pitchFamily="2" charset="-78"/>
            </a:endParaRPr>
          </a:p>
          <a:p>
            <a:pPr>
              <a:spcBef>
                <a:spcPct val="50000"/>
              </a:spcBef>
              <a:defRPr/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يجب أن تكون فكرتك /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قرارك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الذى تريد ان تقنع </a:t>
            </a:r>
            <a:r>
              <a:rPr lang="ar-EG" sz="2800" b="1" dirty="0" err="1" smtClean="0">
                <a:latin typeface="Arial" pitchFamily="34" charset="0"/>
                <a:cs typeface="Arial" pitchFamily="34" charset="0"/>
              </a:rPr>
              <a:t>ال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ميل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به ذو مصلحة مشتركة لك و </a:t>
            </a:r>
            <a:r>
              <a:rPr lang="ar-EG" sz="2800" b="1" dirty="0" err="1" smtClean="0">
                <a:latin typeface="Arial" pitchFamily="34" charset="0"/>
                <a:cs typeface="Arial" pitchFamily="34" charset="0"/>
              </a:rPr>
              <a:t>لل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ميل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، لذلك ان تاخذ فى عين الاعتبار ما 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يل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ي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 :</a:t>
            </a:r>
            <a:endParaRPr lang="ar-SA" sz="2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ar-SA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ar-S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مصلحة الشركة </a:t>
            </a:r>
            <a:r>
              <a:rPr lang="ar-LY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او المؤسسة </a:t>
            </a:r>
            <a:r>
              <a:rPr lang="ar-S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أولا ......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D87E9-2718-4D4F-8463-53E9BF635BE3}" type="slidenum">
              <a:rPr lang="ar-EG" smtClean="0"/>
              <a:pPr/>
              <a:t>98</a:t>
            </a:fld>
            <a:endParaRPr lang="en-US" dirty="0" smtClean="0"/>
          </a:p>
        </p:txBody>
      </p:sp>
      <p:pic>
        <p:nvPicPr>
          <p:cNvPr id="4" name="Picture 2" descr="C:\Users\libya\Desktop\lالشعل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6"/>
          <p:cNvSpPr>
            <a:spLocks noChangeArrowheads="1"/>
          </p:cNvSpPr>
          <p:nvPr/>
        </p:nvSpPr>
        <p:spPr bwMode="auto">
          <a:xfrm>
            <a:off x="1643042" y="857232"/>
            <a:ext cx="5357851" cy="100013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2</a:t>
            </a:r>
            <a:r>
              <a:rPr lang="ar-EG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ar-EG" sz="3200" b="1" dirty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. عملية </a:t>
            </a:r>
            <a:r>
              <a:rPr lang="ar-EG" sz="3200" b="1" dirty="0" smtClean="0">
                <a:solidFill>
                  <a:srgbClr val="C00000"/>
                </a:solidFill>
                <a:latin typeface="Arial" pitchFamily="34" charset="0"/>
                <a:cs typeface="PT Bold Heading" pitchFamily="2" charset="-78"/>
              </a:rPr>
              <a:t>التقديم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72707" name="Rectangle 7"/>
          <p:cNvSpPr>
            <a:spLocks noChangeArrowheads="1"/>
          </p:cNvSpPr>
          <p:nvPr/>
        </p:nvSpPr>
        <p:spPr bwMode="auto">
          <a:xfrm>
            <a:off x="1115616" y="3357562"/>
            <a:ext cx="7618413" cy="32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287338" indent="-287338">
              <a:spcBef>
                <a:spcPct val="20000"/>
              </a:spcBef>
              <a:buSzPct val="90000"/>
              <a:buFontTx/>
              <a:buBlip>
                <a:blip r:embed="rId2"/>
              </a:buBlip>
            </a:pPr>
            <a:r>
              <a:rPr lang="ar-EG" sz="2800" b="1" dirty="0">
                <a:latin typeface="Arial" pitchFamily="34" charset="0"/>
                <a:cs typeface="Arial" pitchFamily="34" charset="0"/>
              </a:rPr>
              <a:t>قل </a:t>
            </a:r>
            <a:r>
              <a:rPr lang="ar-EG" sz="2800" b="1" dirty="0" err="1" smtClean="0">
                <a:latin typeface="Arial" pitchFamily="34" charset="0"/>
                <a:cs typeface="Arial" pitchFamily="34" charset="0"/>
              </a:rPr>
              <a:t>لل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ز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ميل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أو للفريق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فكرتك من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الاجتماع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معه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>
                <a:latin typeface="Arial" pitchFamily="34" charset="0"/>
                <a:cs typeface="Arial" pitchFamily="34" charset="0"/>
              </a:rPr>
              <a:t>اليوم / الفكرة يجب ان تكون بسيطة و سهلة الاستيعاب</a:t>
            </a:r>
            <a:r>
              <a:rPr lang="ar-EG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ar-EG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61" name="AutoShape 8"/>
          <p:cNvSpPr>
            <a:spLocks noChangeArrowheads="1"/>
          </p:cNvSpPr>
          <p:nvPr/>
        </p:nvSpPr>
        <p:spPr bwMode="auto">
          <a:xfrm>
            <a:off x="6357950" y="2357430"/>
            <a:ext cx="2390775" cy="436563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EG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هدف </a:t>
            </a:r>
            <a:r>
              <a:rPr lang="ar-SA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الاجتماع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711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F6638C-3E8C-4AE5-9254-8F09FE8B3BF4}" type="slidenum">
              <a:rPr lang="ar-EG" smtClean="0"/>
              <a:pPr/>
              <a:t>99</a:t>
            </a:fld>
            <a:endParaRPr lang="en-US" dirty="0" smtClean="0"/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AutoShape 7"/>
          <p:cNvSpPr>
            <a:spLocks noChangeArrowheads="1"/>
          </p:cNvSpPr>
          <p:nvPr/>
        </p:nvSpPr>
        <p:spPr bwMode="auto">
          <a:xfrm>
            <a:off x="5857884" y="928670"/>
            <a:ext cx="3105175" cy="64294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ar-EG" altLang="en-US" sz="2800" b="1" dirty="0">
                <a:solidFill>
                  <a:srgbClr val="C204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أساليب </a:t>
            </a:r>
            <a:r>
              <a:rPr lang="ar-SA" altLang="en-US" sz="2800" b="1" dirty="0" smtClean="0">
                <a:solidFill>
                  <a:srgbClr val="C204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إنهاء الاجتماع</a:t>
            </a:r>
            <a:endParaRPr lang="en-US" altLang="en-US" sz="2800" b="1" dirty="0">
              <a:solidFill>
                <a:srgbClr val="C2041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8"/>
          <p:cNvSpPr>
            <a:spLocks noChangeArrowheads="1"/>
          </p:cNvSpPr>
          <p:nvPr/>
        </p:nvSpPr>
        <p:spPr bwMode="auto">
          <a:xfrm>
            <a:off x="214313" y="1857364"/>
            <a:ext cx="8715405" cy="45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 smtClean="0">
                <a:cs typeface="Times New Roman" pitchFamily="18" charset="0"/>
              </a:rPr>
              <a:t>اتخذ </a:t>
            </a:r>
            <a:r>
              <a:rPr lang="ar-EG" altLang="en-US" sz="2800" b="1" dirty="0">
                <a:cs typeface="Times New Roman" pitchFamily="18" charset="0"/>
              </a:rPr>
              <a:t>فعل		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سوف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أكتب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ل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ك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المطلوب منك الآن</a:t>
            </a:r>
            <a:endParaRPr lang="en-US" altLang="en-US" sz="2800" b="1" dirty="0" smtClean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</a:pP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>
                <a:cs typeface="Times New Roman" pitchFamily="18" charset="0"/>
              </a:rPr>
              <a:t>قدم الاختيار	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نبدأ العمل بالنظام الجديد الآن أو نبدأ من غد .</a:t>
            </a:r>
            <a:endParaRPr lang="en-US" altLang="en-US" sz="2800" b="1" dirty="0" smtClean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</a:pP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>
                <a:cs typeface="Times New Roman" pitchFamily="18" charset="0"/>
              </a:rPr>
              <a:t>اطلب </a:t>
            </a:r>
            <a:r>
              <a:rPr lang="ar-EG" altLang="en-US" sz="2800" b="1" dirty="0" err="1" smtClean="0">
                <a:cs typeface="Times New Roman" pitchFamily="18" charset="0"/>
              </a:rPr>
              <a:t>ال</a:t>
            </a:r>
            <a:r>
              <a:rPr lang="ar-SA" altLang="en-US" sz="2800" b="1" dirty="0" smtClean="0">
                <a:cs typeface="Times New Roman" pitchFamily="18" charset="0"/>
              </a:rPr>
              <a:t>رد   </a:t>
            </a:r>
            <a:r>
              <a:rPr lang="ar-EG" altLang="en-US" sz="2800" b="1" dirty="0">
                <a:cs typeface="Times New Roman" pitchFamily="18" charset="0"/>
              </a:rPr>
              <a:t>	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اعطينى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ردك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الآن</a:t>
            </a:r>
            <a:endParaRPr lang="en-US" altLang="en-US" sz="2800" b="1" dirty="0" smtClean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>
                <a:cs typeface="Times New Roman" pitchFamily="18" charset="0"/>
              </a:rPr>
              <a:t>إغلاق </a:t>
            </a:r>
            <a:r>
              <a:rPr lang="ar-EG" altLang="en-US" sz="2800" b="1" dirty="0" smtClean="0">
                <a:cs typeface="Times New Roman" pitchFamily="18" charset="0"/>
              </a:rPr>
              <a:t>تحذيري </a:t>
            </a:r>
            <a:r>
              <a:rPr lang="ar-EG" altLang="en-US" sz="2800" b="1" dirty="0">
                <a:cs typeface="Times New Roman" pitchFamily="18" charset="0"/>
              </a:rPr>
              <a:t>	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إذا لم .....(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مثال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ar-SA" altLang="en-US" sz="2800" b="1" dirty="0" smtClean="0">
                <a:latin typeface="Arial" pitchFamily="34" charset="0"/>
                <a:cs typeface="Arial" pitchFamily="34" charset="0"/>
              </a:rPr>
              <a:t>المزايا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الخاصة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en-US" sz="2800" b="1" dirty="0" smtClean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</a:pPr>
            <a:endParaRPr lang="ar-EG" altLang="en-US" sz="2800" b="1" dirty="0">
              <a:latin typeface="Arial" pitchFamily="34" charset="0"/>
              <a:cs typeface="Arial" pitchFamily="34" charset="0"/>
            </a:endParaRPr>
          </a:p>
          <a:p>
            <a:pPr marL="627063" lvl="1" indent="-225425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ar-EG" altLang="en-US" sz="2800" b="1" dirty="0">
                <a:cs typeface="Times New Roman" pitchFamily="18" charset="0"/>
              </a:rPr>
              <a:t>إغلاق </a:t>
            </a:r>
            <a:r>
              <a:rPr lang="ar-EG" altLang="en-US" sz="2800" b="1" dirty="0" smtClean="0">
                <a:cs typeface="Times New Roman" pitchFamily="18" charset="0"/>
              </a:rPr>
              <a:t>تأكيدي</a:t>
            </a:r>
            <a:r>
              <a:rPr lang="ar-EG" altLang="en-US" sz="2800" b="1" dirty="0">
                <a:cs typeface="Times New Roman" pitchFamily="18" charset="0"/>
              </a:rPr>
              <a:t>	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لقد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اتفقنا </a:t>
            </a:r>
            <a:r>
              <a:rPr lang="ar-EG" altLang="en-US" sz="2800" b="1" dirty="0">
                <a:latin typeface="Arial" pitchFamily="34" charset="0"/>
                <a:cs typeface="Arial" pitchFamily="34" charset="0"/>
              </a:rPr>
              <a:t>على </a:t>
            </a:r>
            <a:r>
              <a:rPr lang="ar-EG" altLang="en-US" sz="2800" b="1" dirty="0" smtClean="0">
                <a:latin typeface="Arial" pitchFamily="34" charset="0"/>
                <a:cs typeface="Arial" pitchFamily="34" charset="0"/>
              </a:rPr>
              <a:t>.......</a:t>
            </a:r>
            <a:endParaRPr lang="ar-EG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3357554" y="285728"/>
            <a:ext cx="2571768" cy="50006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200" b="1" dirty="0" smtClean="0">
                <a:solidFill>
                  <a:srgbClr val="C20416"/>
                </a:solidFill>
                <a:cs typeface="PT Bold Heading" pitchFamily="2" charset="-78"/>
              </a:rPr>
              <a:t>3</a:t>
            </a:r>
            <a:r>
              <a:rPr lang="ar-EG" sz="3200" b="1" dirty="0" smtClean="0">
                <a:solidFill>
                  <a:srgbClr val="C20416"/>
                </a:solidFill>
                <a:cs typeface="PT Bold Heading" pitchFamily="2" charset="-78"/>
              </a:rPr>
              <a:t> </a:t>
            </a:r>
            <a:r>
              <a:rPr lang="ar-EG" sz="3200" b="1" dirty="0">
                <a:solidFill>
                  <a:srgbClr val="C20416"/>
                </a:solidFill>
                <a:cs typeface="PT Bold Heading" pitchFamily="2" charset="-78"/>
              </a:rPr>
              <a:t>.</a:t>
            </a:r>
            <a:r>
              <a:rPr lang="ar-EG" sz="3200" b="1" dirty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ar-EG" sz="2800" b="1" dirty="0">
                <a:solidFill>
                  <a:srgbClr val="C20416"/>
                </a:solidFill>
                <a:latin typeface="Arial" pitchFamily="34" charset="0"/>
                <a:cs typeface="PT Bold Heading" pitchFamily="2" charset="-78"/>
              </a:rPr>
              <a:t>الإغلاق</a:t>
            </a:r>
            <a:endParaRPr lang="en-US" sz="3200" b="1" dirty="0">
              <a:solidFill>
                <a:srgbClr val="C20416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7680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E1C4DC-FBA7-417C-846A-0AE3C66E385B}" type="slidenum">
              <a:rPr lang="ar-EG" smtClean="0"/>
              <a:pPr/>
              <a:t>100</a:t>
            </a:fld>
            <a:endParaRPr lang="en-US" dirty="0" smtClean="0"/>
          </a:p>
        </p:txBody>
      </p:sp>
      <p:pic>
        <p:nvPicPr>
          <p:cNvPr id="6" name="Picture 2" descr="C:\Users\libya\Desktop\lالشعل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9040" cy="857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7320</TotalTime>
  <Words>4645</Words>
  <Application>Microsoft Office PowerPoint</Application>
  <PresentationFormat>عرض على الشاشة (3:4)‏</PresentationFormat>
  <Paragraphs>1165</Paragraphs>
  <Slides>141</Slides>
  <Notes>42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141</vt:i4>
      </vt:variant>
    </vt:vector>
  </HeadingPairs>
  <TitlesOfParts>
    <vt:vector size="143" baseType="lpstr">
      <vt:lpstr>رحلة</vt:lpstr>
      <vt:lpstr>Worksheet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الفرق بين المدير و القائد</vt:lpstr>
      <vt:lpstr>القادة المبدعون</vt:lpstr>
      <vt:lpstr>فروق اخرى</vt:lpstr>
      <vt:lpstr>فروق اخرى</vt:lpstr>
      <vt:lpstr>ورشة عمل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الفرق بين المدير و القائد</vt:lpstr>
      <vt:lpstr>أسس القيادة</vt:lpstr>
      <vt:lpstr>  العدل</vt:lpstr>
      <vt:lpstr>أسباب الظلم</vt:lpstr>
      <vt:lpstr>أنواع الظلم</vt:lpstr>
      <vt:lpstr>أهداف الظلم</vt:lpstr>
      <vt:lpstr>ضحايا الظلم</vt:lpstr>
      <vt:lpstr>متطلبات العدل</vt:lpstr>
      <vt:lpstr>عرض تقديمي في PowerPoint</vt:lpstr>
      <vt:lpstr>عرض تقديمي في PowerPoint</vt:lpstr>
      <vt:lpstr>التأثير على الآخرين</vt:lpstr>
      <vt:lpstr>عرض تقديمي في PowerPoint</vt:lpstr>
      <vt:lpstr>التأثير على الآخرين</vt:lpstr>
      <vt:lpstr>التأثير على الآخرين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القائد الجيد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Link.Net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برنامج المهارات البيعية الأساسية</dc:title>
  <dc:creator>BONDOK</dc:creator>
  <cp:lastModifiedBy>Almohtarif</cp:lastModifiedBy>
  <cp:revision>919</cp:revision>
  <cp:lastPrinted>1601-01-01T00:00:00Z</cp:lastPrinted>
  <dcterms:created xsi:type="dcterms:W3CDTF">2007-08-26T20:46:36Z</dcterms:created>
  <dcterms:modified xsi:type="dcterms:W3CDTF">2023-10-27T17:35:36Z</dcterms:modified>
</cp:coreProperties>
</file>